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82" r:id="rId3"/>
    <p:sldMasterId id="2147483699" r:id="rId4"/>
    <p:sldMasterId id="2147483716" r:id="rId5"/>
  </p:sldMasterIdLst>
  <p:notesMasterIdLst>
    <p:notesMasterId r:id="rId25"/>
  </p:notesMasterIdLst>
  <p:sldIdLst>
    <p:sldId id="256" r:id="rId6"/>
    <p:sldId id="266" r:id="rId7"/>
    <p:sldId id="267" r:id="rId8"/>
    <p:sldId id="265" r:id="rId9"/>
    <p:sldId id="289" r:id="rId10"/>
    <p:sldId id="268" r:id="rId11"/>
    <p:sldId id="270" r:id="rId12"/>
    <p:sldId id="273" r:id="rId13"/>
    <p:sldId id="292" r:id="rId14"/>
    <p:sldId id="275" r:id="rId15"/>
    <p:sldId id="277" r:id="rId16"/>
    <p:sldId id="279" r:id="rId17"/>
    <p:sldId id="290" r:id="rId18"/>
    <p:sldId id="284" r:id="rId19"/>
    <p:sldId id="291" r:id="rId20"/>
    <p:sldId id="281" r:id="rId21"/>
    <p:sldId id="260" r:id="rId22"/>
    <p:sldId id="262"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7" d="100"/>
          <a:sy n="67"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1744E-458A-41B2-B857-A504598FFEC3}" type="datetimeFigureOut">
              <a:rPr lang="ru-RU" smtClean="0"/>
              <a:t>03.09.2016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B8790-C3FE-4B1B-9F37-3C9B49C09A01}" type="slidenum">
              <a:rPr lang="ru-RU" smtClean="0"/>
              <a:t>‹#›</a:t>
            </a:fld>
            <a:endParaRPr lang="ru-RU"/>
          </a:p>
        </p:txBody>
      </p:sp>
    </p:spTree>
    <p:extLst>
      <p:ext uri="{BB962C8B-B14F-4D97-AF65-F5344CB8AC3E}">
        <p14:creationId xmlns:p14="http://schemas.microsoft.com/office/powerpoint/2010/main" val="400228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53252"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9A3EB81-4C3D-4F0D-B1C5-228559B15F08}" type="slidenum">
              <a:rPr lang="ru-RU" altLang="ru-RU"/>
              <a:pPr eaLnBrk="1" hangingPunct="1">
                <a:spcBef>
                  <a:spcPct val="0"/>
                </a:spcBef>
              </a:pPr>
              <a:t>18</a:t>
            </a:fld>
            <a:endParaRPr lang="ru-RU" altLang="ru-RU"/>
          </a:p>
        </p:txBody>
      </p:sp>
    </p:spTree>
    <p:extLst>
      <p:ext uri="{BB962C8B-B14F-4D97-AF65-F5344CB8AC3E}">
        <p14:creationId xmlns:p14="http://schemas.microsoft.com/office/powerpoint/2010/main" val="406289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290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336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815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621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88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830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278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99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3765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66566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7405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82641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2887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928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2711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976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530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888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216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235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792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63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821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2678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5592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62322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3427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675241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4055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935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013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70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952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363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453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6442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614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8567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928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802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091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00932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720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701103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1069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377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9689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355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5276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281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8881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2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4418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357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628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7895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821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49218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29383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794161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056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30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54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2592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1737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9/3/2016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53137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slideLayout" Target="../slideLayouts/slideLayout23.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dnb.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us-on-line.ru/ik-2.html" TargetMode="External"/><Relationship Id="rId2" Type="http://schemas.openxmlformats.org/officeDocument/2006/relationships/hyperlink" Target="https://www.youtube.com/watch?v=Z40C8NZRtVA&amp;ebc=ANyPxKpz5aMSGNaDxIRq1EaOB2NMcIytpb6tXz33HAEUzGIxHvS3-ZphCeIT6R1C1ZAZI-vC0fy83tETU7zhHPtWlS5g2sMbpQ&amp;nohtml5=Fals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Testing and teaching English intonation to Chinese students</a:t>
            </a:r>
            <a:endParaRPr lang="ru-RU" dirty="0"/>
          </a:p>
        </p:txBody>
      </p:sp>
      <p:sp>
        <p:nvSpPr>
          <p:cNvPr id="3" name="Подзаголовок 2"/>
          <p:cNvSpPr>
            <a:spLocks noGrp="1"/>
          </p:cNvSpPr>
          <p:nvPr>
            <p:ph type="subTitle" idx="1"/>
          </p:nvPr>
        </p:nvSpPr>
        <p:spPr/>
        <p:txBody>
          <a:bodyPr>
            <a:normAutofit/>
          </a:bodyPr>
          <a:lstStyle/>
          <a:p>
            <a:r>
              <a:rPr lang="en-US" sz="2400" b="1" i="1" dirty="0" smtClean="0">
                <a:solidFill>
                  <a:srgbClr val="C00000"/>
                </a:solidFill>
              </a:rPr>
              <a:t>Prof. Irina Pavlovskaya</a:t>
            </a:r>
          </a:p>
          <a:p>
            <a:r>
              <a:rPr lang="en-US" sz="2400" b="1" i="1" dirty="0" smtClean="0">
                <a:solidFill>
                  <a:srgbClr val="C00000"/>
                </a:solidFill>
              </a:rPr>
              <a:t>IATEFL-50, TEA SIG,  Birmingham, 2016</a:t>
            </a:r>
            <a:endParaRPr lang="ru-RU" sz="2400" b="1" i="1" dirty="0">
              <a:solidFill>
                <a:srgbClr val="C00000"/>
              </a:solidFill>
            </a:endParaRPr>
          </a:p>
        </p:txBody>
      </p:sp>
    </p:spTree>
    <p:extLst>
      <p:ext uri="{BB962C8B-B14F-4D97-AF65-F5344CB8AC3E}">
        <p14:creationId xmlns:p14="http://schemas.microsoft.com/office/powerpoint/2010/main" val="60219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6">
            <a:extLst>
              <a:ext uri="{28A0092B-C50C-407E-A947-70E740481C1C}">
                <a14:useLocalDpi xmlns:a14="http://schemas.microsoft.com/office/drawing/2010/main" val="0"/>
              </a:ext>
            </a:extLst>
          </a:blip>
          <a:srcRect/>
          <a:stretch>
            <a:fillRect/>
          </a:stretch>
        </p:blipFill>
        <p:spPr bwMode="auto">
          <a:xfrm>
            <a:off x="2733674" y="456516"/>
            <a:ext cx="8639175" cy="2590800"/>
          </a:xfrm>
          <a:prstGeom prst="rect">
            <a:avLst/>
          </a:prstGeom>
          <a:noFill/>
          <a:ln>
            <a:noFill/>
          </a:ln>
        </p:spPr>
      </p:pic>
      <p:pic>
        <p:nvPicPr>
          <p:cNvPr id="5" name="Рисунок 4"/>
          <p:cNvPicPr/>
          <p:nvPr/>
        </p:nvPicPr>
        <p:blipFill>
          <a:blip r:embed="rId7">
            <a:extLst>
              <a:ext uri="{28A0092B-C50C-407E-A947-70E740481C1C}">
                <a14:useLocalDpi xmlns:a14="http://schemas.microsoft.com/office/drawing/2010/main" val="0"/>
              </a:ext>
            </a:extLst>
          </a:blip>
          <a:srcRect/>
          <a:stretch>
            <a:fillRect/>
          </a:stretch>
        </p:blipFill>
        <p:spPr bwMode="auto">
          <a:xfrm>
            <a:off x="2733674" y="3924300"/>
            <a:ext cx="8639175" cy="2419350"/>
          </a:xfrm>
          <a:prstGeom prst="rect">
            <a:avLst/>
          </a:prstGeom>
          <a:noFill/>
          <a:ln>
            <a:noFill/>
          </a:ln>
        </p:spPr>
      </p:pic>
      <p:sp>
        <p:nvSpPr>
          <p:cNvPr id="6" name="Прямоугольник 5"/>
          <p:cNvSpPr/>
          <p:nvPr/>
        </p:nvSpPr>
        <p:spPr>
          <a:xfrm>
            <a:off x="2733673" y="0"/>
            <a:ext cx="4733927" cy="381000"/>
          </a:xfrm>
          <a:prstGeom prst="rect">
            <a:avLst/>
          </a:prstGeom>
        </p:spPr>
        <p:txBody>
          <a:bodyPr wrap="square">
            <a:spAutoFit/>
          </a:bodyPr>
          <a:lstStyle/>
          <a:p>
            <a:r>
              <a:rPr lang="ru-RU" dirty="0" err="1">
                <a:solidFill>
                  <a:prstClr val="black"/>
                </a:solidFill>
                <a:latin typeface="Times New Roman" panose="02020603050405020304" pitchFamily="18" charset="0"/>
                <a:ea typeface="Times New Roman" panose="02020603050405020304" pitchFamily="18" charset="0"/>
              </a:rPr>
              <a:t>Wǒ</a:t>
            </a:r>
            <a:r>
              <a:rPr lang="ru-RU" dirty="0">
                <a:solidFill>
                  <a:prstClr val="black"/>
                </a:solidFill>
                <a:latin typeface="Times New Roman" panose="02020603050405020304" pitchFamily="18" charset="0"/>
                <a:ea typeface="Times New Roman" panose="02020603050405020304" pitchFamily="18" charset="0"/>
              </a:rPr>
              <a:t> </a:t>
            </a:r>
            <a:r>
              <a:rPr lang="ru-RU" dirty="0" err="1">
                <a:solidFill>
                  <a:prstClr val="black"/>
                </a:solidFill>
                <a:latin typeface="Times New Roman" panose="02020603050405020304" pitchFamily="18" charset="0"/>
                <a:ea typeface="Times New Roman" panose="02020603050405020304" pitchFamily="18" charset="0"/>
              </a:rPr>
              <a:t>yě</a:t>
            </a:r>
            <a:r>
              <a:rPr lang="ru-RU" dirty="0">
                <a:solidFill>
                  <a:prstClr val="black"/>
                </a:solidFill>
                <a:latin typeface="Times New Roman" panose="02020603050405020304" pitchFamily="18" charset="0"/>
                <a:ea typeface="Times New Roman" panose="02020603050405020304" pitchFamily="18" charset="0"/>
              </a:rPr>
              <a:t> </a:t>
            </a:r>
            <a:r>
              <a:rPr lang="ru-RU" dirty="0" err="1">
                <a:solidFill>
                  <a:prstClr val="black"/>
                </a:solidFill>
                <a:latin typeface="Times New Roman" panose="02020603050405020304" pitchFamily="18" charset="0"/>
                <a:ea typeface="Times New Roman" panose="02020603050405020304" pitchFamily="18" charset="0"/>
              </a:rPr>
              <a:t>bú</a:t>
            </a:r>
            <a:r>
              <a:rPr lang="ru-RU" dirty="0">
                <a:solidFill>
                  <a:prstClr val="black"/>
                </a:solidFill>
                <a:latin typeface="Times New Roman" panose="02020603050405020304" pitchFamily="18" charset="0"/>
                <a:ea typeface="Times New Roman" panose="02020603050405020304" pitchFamily="18" charset="0"/>
              </a:rPr>
              <a:t> </a:t>
            </a:r>
            <a:r>
              <a:rPr lang="ru-RU" dirty="0" err="1">
                <a:solidFill>
                  <a:prstClr val="black"/>
                </a:solidFill>
                <a:latin typeface="Times New Roman" panose="02020603050405020304" pitchFamily="18" charset="0"/>
                <a:ea typeface="Times New Roman" panose="02020603050405020304" pitchFamily="18" charset="0"/>
              </a:rPr>
              <a:t>què</a:t>
            </a:r>
            <a:r>
              <a:rPr lang="ru-RU" dirty="0">
                <a:solidFill>
                  <a:prstClr val="black"/>
                </a:solidFill>
                <a:latin typeface="Times New Roman" panose="02020603050405020304" pitchFamily="18" charset="0"/>
                <a:ea typeface="Times New Roman" panose="02020603050405020304" pitchFamily="18" charset="0"/>
              </a:rPr>
              <a:t> </a:t>
            </a:r>
            <a:r>
              <a:rPr lang="ru-RU" dirty="0" err="1">
                <a:solidFill>
                  <a:prstClr val="black"/>
                </a:solidFill>
                <a:latin typeface="Times New Roman" panose="02020603050405020304" pitchFamily="18" charset="0"/>
                <a:ea typeface="Times New Roman" panose="02020603050405020304" pitchFamily="18" charset="0"/>
              </a:rPr>
              <a:t>dìng</a:t>
            </a:r>
            <a:r>
              <a:rPr lang="ru-RU" dirty="0">
                <a:solidFill>
                  <a:prstClr val="black"/>
                </a:solidFill>
                <a:latin typeface="Times New Roman" panose="02020603050405020304" pitchFamily="18" charset="0"/>
                <a:ea typeface="Times New Roman" panose="02020603050405020304" pitchFamily="18" charset="0"/>
              </a:rPr>
              <a:t>. </a:t>
            </a:r>
            <a:r>
              <a:rPr lang="ru-RU" dirty="0" smtClean="0">
                <a:solidFill>
                  <a:prstClr val="black"/>
                </a:solidFill>
                <a:latin typeface="Times New Roman" panose="02020603050405020304" pitchFamily="18" charset="0"/>
                <a:ea typeface="Times New Roman" panose="02020603050405020304" pitchFamily="18" charset="0"/>
              </a:rPr>
              <a:t>(</a:t>
            </a:r>
            <a:r>
              <a:rPr lang="en-US" dirty="0" smtClean="0">
                <a:solidFill>
                  <a:prstClr val="black"/>
                </a:solidFill>
                <a:latin typeface="Times New Roman" panose="02020603050405020304" pitchFamily="18" charset="0"/>
                <a:ea typeface="Times New Roman" panose="02020603050405020304" pitchFamily="18" charset="0"/>
              </a:rPr>
              <a:t>Tone 1</a:t>
            </a:r>
            <a:r>
              <a:rPr lang="ru-RU" dirty="0" smtClean="0">
                <a:solidFill>
                  <a:prstClr val="black"/>
                </a:solidFill>
                <a:latin typeface="Times New Roman" panose="02020603050405020304" pitchFamily="18" charset="0"/>
                <a:ea typeface="Times New Roman" panose="02020603050405020304" pitchFamily="18" charset="0"/>
              </a:rPr>
              <a:t>) </a:t>
            </a:r>
            <a:r>
              <a:rPr lang="ru-RU" dirty="0">
                <a:solidFill>
                  <a:prstClr val="black"/>
                </a:solidFill>
                <a:latin typeface="Times New Roman" panose="02020603050405020304" pitchFamily="18" charset="0"/>
                <a:ea typeface="Times New Roman" panose="02020603050405020304" pitchFamily="18" charset="0"/>
              </a:rPr>
              <a:t>(</a:t>
            </a:r>
            <a:r>
              <a:rPr lang="ru-RU" dirty="0" err="1">
                <a:solidFill>
                  <a:prstClr val="black"/>
                </a:solidFill>
                <a:latin typeface="Times New Roman" panose="02020603050405020304" pitchFamily="18" charset="0"/>
                <a:ea typeface="Times New Roman" panose="02020603050405020304" pitchFamily="18" charset="0"/>
              </a:rPr>
              <a:t>I’m</a:t>
            </a:r>
            <a:r>
              <a:rPr lang="ru-RU" dirty="0">
                <a:solidFill>
                  <a:prstClr val="black"/>
                </a:solidFill>
                <a:latin typeface="Times New Roman" panose="02020603050405020304" pitchFamily="18" charset="0"/>
                <a:ea typeface="Times New Roman" panose="02020603050405020304" pitchFamily="18" charset="0"/>
              </a:rPr>
              <a:t> </a:t>
            </a:r>
            <a:r>
              <a:rPr lang="ru-RU" dirty="0" err="1">
                <a:solidFill>
                  <a:prstClr val="black"/>
                </a:solidFill>
                <a:latin typeface="Times New Roman" panose="02020603050405020304" pitchFamily="18" charset="0"/>
                <a:ea typeface="Times New Roman" panose="02020603050405020304" pitchFamily="18" charset="0"/>
              </a:rPr>
              <a:t>not</a:t>
            </a:r>
            <a:r>
              <a:rPr lang="ru-RU" dirty="0">
                <a:solidFill>
                  <a:prstClr val="black"/>
                </a:solidFill>
                <a:latin typeface="Times New Roman" panose="02020603050405020304" pitchFamily="18" charset="0"/>
                <a:ea typeface="Times New Roman" panose="02020603050405020304" pitchFamily="18" charset="0"/>
              </a:rPr>
              <a:t> </a:t>
            </a:r>
            <a:r>
              <a:rPr lang="ru-RU" dirty="0" err="1">
                <a:solidFill>
                  <a:prstClr val="black"/>
                </a:solidFill>
                <a:latin typeface="Times New Roman" panose="02020603050405020304" pitchFamily="18" charset="0"/>
                <a:ea typeface="Times New Roman" panose="02020603050405020304" pitchFamily="18" charset="0"/>
              </a:rPr>
              <a:t>sure</a:t>
            </a:r>
            <a:r>
              <a:rPr lang="ru-RU" dirty="0">
                <a:solidFill>
                  <a:prstClr val="black"/>
                </a:solidFill>
                <a:latin typeface="Times New Roman" panose="02020603050405020304" pitchFamily="18" charset="0"/>
                <a:ea typeface="Times New Roman" panose="02020603050405020304" pitchFamily="18" charset="0"/>
              </a:rPr>
              <a:t>).</a:t>
            </a:r>
            <a:endParaRPr lang="ru-RU" dirty="0">
              <a:solidFill>
                <a:prstClr val="black"/>
              </a:solidFill>
            </a:endParaRPr>
          </a:p>
        </p:txBody>
      </p:sp>
      <p:sp>
        <p:nvSpPr>
          <p:cNvPr id="7" name="Прямоугольник 6"/>
          <p:cNvSpPr/>
          <p:nvPr/>
        </p:nvSpPr>
        <p:spPr>
          <a:xfrm>
            <a:off x="2733673" y="3124200"/>
            <a:ext cx="8391528" cy="923330"/>
          </a:xfrm>
          <a:prstGeom prst="rect">
            <a:avLst/>
          </a:prstGeom>
        </p:spPr>
        <p:txBody>
          <a:bodyPr wrap="square">
            <a:spAutoFit/>
          </a:bodyPr>
          <a:lstStyle/>
          <a:p>
            <a:pPr indent="266700" algn="just"/>
            <a:r>
              <a:rPr lang="en-US"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Fo</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 from</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210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to</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200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in</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100 </a:t>
            </a:r>
            <a:r>
              <a:rPr lang="en-US"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msec</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ru-RU" sz="1200"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a:p>
            <a:pPr indent="266700" algn="just"/>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endPar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indent="266700" algn="just"/>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You </a:t>
            </a:r>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‘might be right.(Mid level)</a:t>
            </a:r>
            <a:endParaRPr lang="ru-RU" sz="1200"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9" name="Прямоугольник 8"/>
          <p:cNvSpPr/>
          <p:nvPr/>
        </p:nvSpPr>
        <p:spPr>
          <a:xfrm>
            <a:off x="3153707" y="6359842"/>
            <a:ext cx="8219142" cy="400110"/>
          </a:xfrm>
          <a:prstGeom prst="rect">
            <a:avLst/>
          </a:prstGeom>
        </p:spPr>
        <p:txBody>
          <a:bodyPr wrap="square">
            <a:spAutoFit/>
          </a:bodyPr>
          <a:lstStyle/>
          <a:p>
            <a:r>
              <a:rPr lang="en-US" sz="2000" dirty="0" err="1" smtClean="0">
                <a:solidFill>
                  <a:prstClr val="black"/>
                </a:solidFill>
                <a:latin typeface="Times New Roman" panose="02020603050405020304" pitchFamily="18" charset="0"/>
                <a:ea typeface="Times New Roman" panose="02020603050405020304" pitchFamily="18" charset="0"/>
              </a:rPr>
              <a:t>Fo</a:t>
            </a:r>
            <a:r>
              <a:rPr lang="en-US" sz="2000" dirty="0" smtClean="0">
                <a:solidFill>
                  <a:prstClr val="black"/>
                </a:solidFill>
                <a:latin typeface="Times New Roman" panose="02020603050405020304" pitchFamily="18" charset="0"/>
                <a:ea typeface="Times New Roman" panose="02020603050405020304" pitchFamily="18" charset="0"/>
              </a:rPr>
              <a:t>: from</a:t>
            </a:r>
            <a:r>
              <a:rPr lang="ru-RU" sz="2000" dirty="0" smtClean="0">
                <a:solidFill>
                  <a:prstClr val="black"/>
                </a:solidFill>
                <a:latin typeface="Times New Roman" panose="02020603050405020304" pitchFamily="18" charset="0"/>
                <a:ea typeface="Times New Roman" panose="02020603050405020304" pitchFamily="18" charset="0"/>
              </a:rPr>
              <a:t> </a:t>
            </a:r>
            <a:r>
              <a:rPr lang="ru-RU" sz="2000" dirty="0">
                <a:solidFill>
                  <a:prstClr val="black"/>
                </a:solidFill>
                <a:latin typeface="Times New Roman" panose="02020603050405020304" pitchFamily="18" charset="0"/>
                <a:ea typeface="Times New Roman" panose="02020603050405020304" pitchFamily="18" charset="0"/>
              </a:rPr>
              <a:t>180 </a:t>
            </a:r>
            <a:r>
              <a:rPr lang="en-US" sz="2000" dirty="0" smtClean="0">
                <a:solidFill>
                  <a:prstClr val="black"/>
                </a:solidFill>
                <a:latin typeface="Times New Roman" panose="02020603050405020304" pitchFamily="18" charset="0"/>
                <a:ea typeface="Times New Roman" panose="02020603050405020304" pitchFamily="18" charset="0"/>
              </a:rPr>
              <a:t>Hz</a:t>
            </a:r>
            <a:r>
              <a:rPr lang="ru-RU" sz="2000" dirty="0" smtClean="0">
                <a:solidFill>
                  <a:prstClr val="black"/>
                </a:solidFill>
                <a:latin typeface="Times New Roman" panose="02020603050405020304" pitchFamily="18" charset="0"/>
                <a:ea typeface="Times New Roman" panose="02020603050405020304" pitchFamily="18" charset="0"/>
              </a:rPr>
              <a:t> </a:t>
            </a:r>
            <a:r>
              <a:rPr lang="en-US" sz="2000" dirty="0" smtClean="0">
                <a:solidFill>
                  <a:prstClr val="black"/>
                </a:solidFill>
                <a:latin typeface="Times New Roman" panose="02020603050405020304" pitchFamily="18" charset="0"/>
                <a:ea typeface="Times New Roman" panose="02020603050405020304" pitchFamily="18" charset="0"/>
              </a:rPr>
              <a:t>to</a:t>
            </a:r>
            <a:r>
              <a:rPr lang="ru-RU" sz="2000" dirty="0" smtClean="0">
                <a:solidFill>
                  <a:prstClr val="black"/>
                </a:solidFill>
                <a:latin typeface="Times New Roman" panose="02020603050405020304" pitchFamily="18" charset="0"/>
                <a:ea typeface="Times New Roman" panose="02020603050405020304" pitchFamily="18" charset="0"/>
              </a:rPr>
              <a:t> </a:t>
            </a:r>
            <a:r>
              <a:rPr lang="ru-RU" sz="2000" dirty="0">
                <a:solidFill>
                  <a:prstClr val="black"/>
                </a:solidFill>
                <a:latin typeface="Times New Roman" panose="02020603050405020304" pitchFamily="18" charset="0"/>
                <a:ea typeface="Times New Roman" panose="02020603050405020304" pitchFamily="18" charset="0"/>
              </a:rPr>
              <a:t>185 </a:t>
            </a:r>
            <a:r>
              <a:rPr lang="en-US" sz="2000" dirty="0" smtClean="0">
                <a:solidFill>
                  <a:prstClr val="black"/>
                </a:solidFill>
                <a:latin typeface="Times New Roman" panose="02020603050405020304" pitchFamily="18" charset="0"/>
                <a:ea typeface="Times New Roman" panose="02020603050405020304" pitchFamily="18" charset="0"/>
              </a:rPr>
              <a:t>Hz</a:t>
            </a:r>
            <a:r>
              <a:rPr lang="ru-RU" sz="2000" dirty="0" smtClean="0">
                <a:solidFill>
                  <a:prstClr val="black"/>
                </a:solidFill>
                <a:latin typeface="Times New Roman" panose="02020603050405020304" pitchFamily="18" charset="0"/>
                <a:ea typeface="Times New Roman" panose="02020603050405020304" pitchFamily="18" charset="0"/>
              </a:rPr>
              <a:t> </a:t>
            </a:r>
            <a:r>
              <a:rPr lang="en-US" sz="2000" dirty="0" smtClean="0">
                <a:solidFill>
                  <a:prstClr val="black"/>
                </a:solidFill>
                <a:latin typeface="Times New Roman" panose="02020603050405020304" pitchFamily="18" charset="0"/>
                <a:ea typeface="Times New Roman" panose="02020603050405020304" pitchFamily="18" charset="0"/>
              </a:rPr>
              <a:t>in</a:t>
            </a:r>
            <a:r>
              <a:rPr lang="ru-RU" sz="2000" dirty="0" smtClean="0">
                <a:solidFill>
                  <a:prstClr val="black"/>
                </a:solidFill>
                <a:latin typeface="Times New Roman" panose="02020603050405020304" pitchFamily="18" charset="0"/>
                <a:ea typeface="Times New Roman" panose="02020603050405020304" pitchFamily="18" charset="0"/>
              </a:rPr>
              <a:t> </a:t>
            </a:r>
            <a:r>
              <a:rPr lang="ru-RU" sz="2000" dirty="0">
                <a:solidFill>
                  <a:prstClr val="black"/>
                </a:solidFill>
                <a:latin typeface="Times New Roman" panose="02020603050405020304" pitchFamily="18" charset="0"/>
                <a:ea typeface="Times New Roman" panose="02020603050405020304" pitchFamily="18" charset="0"/>
              </a:rPr>
              <a:t>400 </a:t>
            </a:r>
            <a:r>
              <a:rPr lang="en-US" sz="2000" dirty="0" err="1" smtClean="0">
                <a:solidFill>
                  <a:prstClr val="black"/>
                </a:solidFill>
                <a:latin typeface="Times New Roman" panose="02020603050405020304" pitchFamily="18" charset="0"/>
                <a:ea typeface="Times New Roman" panose="02020603050405020304" pitchFamily="18" charset="0"/>
              </a:rPr>
              <a:t>msec</a:t>
            </a:r>
            <a:r>
              <a:rPr lang="ru-RU" sz="2000" dirty="0" smtClean="0">
                <a:solidFill>
                  <a:prstClr val="black"/>
                </a:solidFill>
                <a:latin typeface="Times New Roman" panose="02020603050405020304" pitchFamily="18" charset="0"/>
                <a:ea typeface="Times New Roman" panose="02020603050405020304" pitchFamily="18" charset="0"/>
              </a:rPr>
              <a:t>.</a:t>
            </a:r>
            <a:endParaRPr lang="ru-RU" sz="2000" dirty="0">
              <a:solidFill>
                <a:prstClr val="black"/>
              </a:solidFill>
            </a:endParaRPr>
          </a:p>
        </p:txBody>
      </p:sp>
      <p:pic>
        <p:nvPicPr>
          <p:cNvPr id="2" name="chinese record experiment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60576" y="1447116"/>
            <a:ext cx="609600" cy="609600"/>
          </a:xfrm>
          <a:prstGeom prst="rect">
            <a:avLst/>
          </a:prstGeom>
        </p:spPr>
      </p:pic>
      <p:pic>
        <p:nvPicPr>
          <p:cNvPr id="3" name="english record experiment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60576" y="2514600"/>
            <a:ext cx="609600" cy="609600"/>
          </a:xfrm>
          <a:prstGeom prst="rect">
            <a:avLst/>
          </a:prstGeom>
        </p:spPr>
      </p:pic>
    </p:spTree>
    <p:extLst>
      <p:ext uri="{BB962C8B-B14F-4D97-AF65-F5344CB8AC3E}">
        <p14:creationId xmlns:p14="http://schemas.microsoft.com/office/powerpoint/2010/main" val="2302061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1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4439"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781050"/>
            <a:ext cx="9886950" cy="2266950"/>
          </a:xfrm>
          <a:prstGeom prst="rect">
            <a:avLst/>
          </a:prstGeom>
          <a:noFill/>
          <a:ln>
            <a:noFill/>
          </a:ln>
        </p:spPr>
      </p:pic>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2305050" y="4267200"/>
            <a:ext cx="9886950" cy="2076450"/>
          </a:xfrm>
          <a:prstGeom prst="rect">
            <a:avLst/>
          </a:prstGeom>
          <a:noFill/>
          <a:ln>
            <a:noFill/>
          </a:ln>
        </p:spPr>
      </p:pic>
      <p:sp>
        <p:nvSpPr>
          <p:cNvPr id="4" name="Прямоугольник 3"/>
          <p:cNvSpPr/>
          <p:nvPr/>
        </p:nvSpPr>
        <p:spPr>
          <a:xfrm>
            <a:off x="2305050" y="265212"/>
            <a:ext cx="3127523" cy="400110"/>
          </a:xfrm>
          <a:prstGeom prst="rect">
            <a:avLst/>
          </a:prstGeom>
        </p:spPr>
        <p:txBody>
          <a:bodyPr wrap="none">
            <a:spAutoFit/>
          </a:bodyPr>
          <a:lstStyle/>
          <a:p>
            <a:r>
              <a:rPr lang="ru-RU" sz="1400" dirty="0">
                <a:solidFill>
                  <a:prstClr val="black"/>
                </a:solidFill>
                <a:latin typeface="Times New Roman" panose="02020603050405020304" pitchFamily="18" charset="0"/>
                <a:ea typeface="Times New Roman" panose="02020603050405020304" pitchFamily="18" charset="0"/>
              </a:rPr>
              <a:t>‘</a:t>
            </a:r>
            <a:r>
              <a:rPr lang="ru-RU" sz="2000" dirty="0" err="1">
                <a:solidFill>
                  <a:prstClr val="black"/>
                </a:solidFill>
                <a:latin typeface="Times New Roman" panose="02020603050405020304" pitchFamily="18" charset="0"/>
                <a:ea typeface="Times New Roman" panose="02020603050405020304" pitchFamily="18" charset="0"/>
              </a:rPr>
              <a:t>Nǐ</a:t>
            </a:r>
            <a:r>
              <a:rPr lang="ru-RU" sz="2000" dirty="0">
                <a:solidFill>
                  <a:prstClr val="black"/>
                </a:solidFill>
                <a:latin typeface="Times New Roman" panose="02020603050405020304" pitchFamily="18" charset="0"/>
                <a:ea typeface="Times New Roman" panose="02020603050405020304" pitchFamily="18" charset="0"/>
              </a:rPr>
              <a:t> </a:t>
            </a:r>
            <a:r>
              <a:rPr lang="ru-RU" sz="2000" dirty="0" err="1">
                <a:solidFill>
                  <a:prstClr val="black"/>
                </a:solidFill>
                <a:latin typeface="Times New Roman" panose="02020603050405020304" pitchFamily="18" charset="0"/>
                <a:ea typeface="Times New Roman" panose="02020603050405020304" pitchFamily="18" charset="0"/>
              </a:rPr>
              <a:t>yǒurì</a:t>
            </a:r>
            <a:r>
              <a:rPr lang="ru-RU" sz="2000" dirty="0">
                <a:solidFill>
                  <a:prstClr val="black"/>
                </a:solidFill>
                <a:latin typeface="Times New Roman" panose="02020603050405020304" pitchFamily="18" charset="0"/>
                <a:ea typeface="Times New Roman" panose="02020603050405020304" pitchFamily="18" charset="0"/>
              </a:rPr>
              <a:t> </a:t>
            </a:r>
            <a:r>
              <a:rPr lang="ru-RU" sz="2000" dirty="0" err="1">
                <a:solidFill>
                  <a:prstClr val="black"/>
                </a:solidFill>
                <a:latin typeface="Times New Roman" panose="02020603050405020304" pitchFamily="18" charset="0"/>
                <a:ea typeface="Times New Roman" panose="02020603050405020304" pitchFamily="18" charset="0"/>
              </a:rPr>
              <a:t>jì</a:t>
            </a:r>
            <a:r>
              <a:rPr lang="ru-RU" sz="2000" dirty="0">
                <a:solidFill>
                  <a:prstClr val="black"/>
                </a:solidFill>
                <a:latin typeface="Times New Roman" panose="02020603050405020304" pitchFamily="18" charset="0"/>
                <a:ea typeface="Times New Roman" panose="02020603050405020304" pitchFamily="18" charset="0"/>
              </a:rPr>
              <a:t> ‘</a:t>
            </a:r>
            <a:r>
              <a:rPr lang="ru-RU" sz="2000" dirty="0" err="1">
                <a:solidFill>
                  <a:prstClr val="black"/>
                </a:solidFill>
                <a:latin typeface="Times New Roman" panose="02020603050405020304" pitchFamily="18" charset="0"/>
                <a:ea typeface="Times New Roman" panose="02020603050405020304" pitchFamily="18" charset="0"/>
              </a:rPr>
              <a:t>běnme</a:t>
            </a:r>
            <a:r>
              <a:rPr lang="ru-RU" sz="2000" dirty="0" smtClean="0">
                <a:solidFill>
                  <a:prstClr val="black"/>
                </a:solidFill>
                <a:latin typeface="Times New Roman" panose="02020603050405020304" pitchFamily="18" charset="0"/>
                <a:ea typeface="Times New Roman" panose="02020603050405020304" pitchFamily="18" charset="0"/>
              </a:rPr>
              <a:t>?(</a:t>
            </a:r>
            <a:r>
              <a:rPr lang="en-US" sz="2000" dirty="0" smtClean="0">
                <a:solidFill>
                  <a:prstClr val="black"/>
                </a:solidFill>
                <a:latin typeface="Times New Roman" panose="02020603050405020304" pitchFamily="18" charset="0"/>
                <a:ea typeface="Times New Roman" panose="02020603050405020304" pitchFamily="18" charset="0"/>
              </a:rPr>
              <a:t>Tone 2</a:t>
            </a:r>
            <a:r>
              <a:rPr lang="ru-RU" sz="2000" dirty="0" smtClean="0">
                <a:solidFill>
                  <a:prstClr val="black"/>
                </a:solidFill>
                <a:latin typeface="Times New Roman" panose="02020603050405020304" pitchFamily="18" charset="0"/>
                <a:ea typeface="Times New Roman" panose="02020603050405020304" pitchFamily="18" charset="0"/>
              </a:rPr>
              <a:t>)</a:t>
            </a:r>
            <a:endParaRPr lang="ru-RU" sz="2000" dirty="0">
              <a:solidFill>
                <a:prstClr val="black"/>
              </a:solidFill>
            </a:endParaRPr>
          </a:p>
        </p:txBody>
      </p:sp>
      <p:sp>
        <p:nvSpPr>
          <p:cNvPr id="5" name="Прямоугольник 4"/>
          <p:cNvSpPr/>
          <p:nvPr/>
        </p:nvSpPr>
        <p:spPr>
          <a:xfrm>
            <a:off x="3048000" y="3167390"/>
            <a:ext cx="8686800" cy="1015663"/>
          </a:xfrm>
          <a:prstGeom prst="rect">
            <a:avLst/>
          </a:prstGeom>
        </p:spPr>
        <p:txBody>
          <a:bodyPr wrap="square">
            <a:spAutoFit/>
          </a:bodyPr>
          <a:lstStyle/>
          <a:p>
            <a:pPr indent="266700" algn="just"/>
            <a:r>
              <a:rPr lang="en-US"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F</a:t>
            </a:r>
            <a:r>
              <a:rPr lang="ru-RU" sz="12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о</a:t>
            </a:r>
            <a:r>
              <a:rPr lang="en-US" sz="12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from</a:t>
            </a:r>
            <a:r>
              <a:rPr lang="ru-RU"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sz="20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200 </a:t>
            </a:r>
            <a:r>
              <a:rPr lang="en-US"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to</a:t>
            </a:r>
            <a:r>
              <a:rPr lang="ru-RU"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sz="20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350 </a:t>
            </a:r>
            <a:r>
              <a:rPr lang="en-US"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 in</a:t>
            </a:r>
            <a:r>
              <a:rPr lang="ru-RU"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sz="20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450 </a:t>
            </a:r>
            <a:r>
              <a:rPr lang="en-US" sz="2000"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msec</a:t>
            </a:r>
            <a:r>
              <a:rPr lang="ru-RU" sz="20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p>
          <a:p>
            <a:pPr indent="266700" algn="just"/>
            <a:endParaRPr lang="ru-RU" sz="2000"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a:p>
            <a:pPr algn="just"/>
            <a:r>
              <a:rPr lang="en-US" sz="20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‘Do you’ want some coffee?(Low rise)</a:t>
            </a:r>
            <a:endParaRPr lang="ru-RU" sz="2000"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6" name="Прямоугольник 5"/>
          <p:cNvSpPr/>
          <p:nvPr/>
        </p:nvSpPr>
        <p:spPr>
          <a:xfrm>
            <a:off x="3195199" y="6427797"/>
            <a:ext cx="8996801" cy="923330"/>
          </a:xfrm>
          <a:prstGeom prst="rect">
            <a:avLst/>
          </a:prstGeom>
        </p:spPr>
        <p:txBody>
          <a:bodyPr wrap="square">
            <a:spAutoFit/>
          </a:bodyPr>
          <a:lstStyle/>
          <a:p>
            <a:r>
              <a:rPr lang="en-US" dirty="0" err="1">
                <a:solidFill>
                  <a:prstClr val="black"/>
                </a:solidFill>
                <a:latin typeface="Times New Roman" panose="02020603050405020304" pitchFamily="18" charset="0"/>
                <a:ea typeface="Times New Roman" panose="02020603050405020304" pitchFamily="18" charset="0"/>
              </a:rPr>
              <a:t>Fо</a:t>
            </a:r>
            <a:r>
              <a:rPr lang="en-US" dirty="0">
                <a:solidFill>
                  <a:prstClr val="black"/>
                </a:solidFill>
                <a:latin typeface="Times New Roman" panose="02020603050405020304" pitchFamily="18" charset="0"/>
                <a:ea typeface="Times New Roman" panose="02020603050405020304" pitchFamily="18" charset="0"/>
              </a:rPr>
              <a:t>: from 200 Hz to 350 Hz in </a:t>
            </a:r>
            <a:r>
              <a:rPr lang="en-US" dirty="0" smtClean="0">
                <a:solidFill>
                  <a:prstClr val="black"/>
                </a:solidFill>
                <a:latin typeface="Times New Roman" panose="02020603050405020304" pitchFamily="18" charset="0"/>
                <a:ea typeface="Times New Roman" panose="02020603050405020304" pitchFamily="18" charset="0"/>
              </a:rPr>
              <a:t>500 msec</a:t>
            </a:r>
            <a:r>
              <a:rPr lang="en-US" dirty="0">
                <a:solidFill>
                  <a:prstClr val="black"/>
                </a:solidFill>
                <a:latin typeface="Times New Roman" panose="02020603050405020304" pitchFamily="18" charset="0"/>
                <a:ea typeface="Times New Roman" panose="02020603050405020304" pitchFamily="18" charset="0"/>
              </a:rPr>
              <a:t>.</a:t>
            </a:r>
          </a:p>
          <a:p>
            <a:endParaRPr lang="en-US" dirty="0">
              <a:solidFill>
                <a:prstClr val="black"/>
              </a:solidFill>
              <a:latin typeface="Times New Roman" panose="02020603050405020304" pitchFamily="18" charset="0"/>
              <a:ea typeface="Times New Roman" panose="02020603050405020304" pitchFamily="18" charset="0"/>
            </a:endParaRPr>
          </a:p>
          <a:p>
            <a:endParaRPr lang="ru-RU" dirty="0">
              <a:solidFill>
                <a:prstClr val="black"/>
              </a:solidFill>
            </a:endParaRPr>
          </a:p>
        </p:txBody>
      </p:sp>
    </p:spTree>
    <p:extLst>
      <p:ext uri="{BB962C8B-B14F-4D97-AF65-F5344CB8AC3E}">
        <p14:creationId xmlns:p14="http://schemas.microsoft.com/office/powerpoint/2010/main" val="359279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2724150" y="847724"/>
            <a:ext cx="9467850" cy="2200275"/>
          </a:xfrm>
          <a:prstGeom prst="rect">
            <a:avLst/>
          </a:prstGeom>
          <a:noFill/>
          <a:ln>
            <a:noFill/>
          </a:ln>
        </p:spPr>
      </p:pic>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2724150" y="3695701"/>
            <a:ext cx="9467850" cy="2366962"/>
          </a:xfrm>
          <a:prstGeom prst="rect">
            <a:avLst/>
          </a:prstGeom>
          <a:noFill/>
          <a:ln>
            <a:noFill/>
          </a:ln>
        </p:spPr>
      </p:pic>
      <p:sp>
        <p:nvSpPr>
          <p:cNvPr id="5" name="Прямоугольник 4"/>
          <p:cNvSpPr/>
          <p:nvPr/>
        </p:nvSpPr>
        <p:spPr>
          <a:xfrm>
            <a:off x="3231274" y="292296"/>
            <a:ext cx="2452851" cy="369332"/>
          </a:xfrm>
          <a:prstGeom prst="rect">
            <a:avLst/>
          </a:prstGeom>
        </p:spPr>
        <p:txBody>
          <a:bodyPr wrap="none">
            <a:spAutoFit/>
          </a:bodyPr>
          <a:lstStyle/>
          <a:p>
            <a:pPr algn="just"/>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ǎ</a:t>
            </a:r>
            <a:r>
              <a:rPr lang="en-US" kern="1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och</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í ‘ā</a:t>
            </a:r>
            <a:r>
              <a:rPr lang="en-US" kern="1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nj</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ì</a:t>
            </a:r>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ng</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Tone 4</a:t>
            </a:r>
            <a:r>
              <a:rPr lang="ru-RU" sz="1400"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ru-RU" sz="1050"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6" name="Прямоугольник 5"/>
          <p:cNvSpPr/>
          <p:nvPr/>
        </p:nvSpPr>
        <p:spPr>
          <a:xfrm>
            <a:off x="3048000" y="3167390"/>
            <a:ext cx="9144000" cy="646331"/>
          </a:xfrm>
          <a:prstGeom prst="rect">
            <a:avLst/>
          </a:prstGeom>
        </p:spPr>
        <p:txBody>
          <a:bodyPr wrap="square">
            <a:spAutoFit/>
          </a:bodyPr>
          <a:lstStyle/>
          <a:p>
            <a:pPr indent="266700" algn="just"/>
            <a:r>
              <a:rPr lang="en-US"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Fo</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from</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350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to</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200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in</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400 </a:t>
            </a:r>
            <a:r>
              <a:rPr lang="en-US"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msec</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ru-RU"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a:p>
            <a:pPr algn="just"/>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Hi! ‘What a surprise to see you! (High Fall)</a:t>
            </a:r>
            <a:endParaRPr lang="ru-RU"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7" name="Прямоугольник 6"/>
          <p:cNvSpPr/>
          <p:nvPr/>
        </p:nvSpPr>
        <p:spPr>
          <a:xfrm>
            <a:off x="4474209" y="6278466"/>
            <a:ext cx="4198585" cy="369332"/>
          </a:xfrm>
          <a:prstGeom prst="rect">
            <a:avLst/>
          </a:prstGeom>
        </p:spPr>
        <p:txBody>
          <a:bodyPr wrap="none">
            <a:spAutoFit/>
          </a:bodyPr>
          <a:lstStyle/>
          <a:p>
            <a:pPr indent="266700" algn="just"/>
            <a:r>
              <a:rPr lang="en-US"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Fo</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from</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460</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to</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ru-RU"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140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Hz</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in </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200 </a:t>
            </a:r>
            <a:r>
              <a:rPr lang="en-US" kern="100" dirty="0" err="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msec</a:t>
            </a:r>
            <a:r>
              <a:rPr lang="ru-RU"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ru-RU" kern="100" dirty="0">
              <a:solidFill>
                <a:prstClr val="black"/>
              </a:solidFill>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2025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752600" y="279400"/>
            <a:ext cx="10439401" cy="6292849"/>
          </a:xfrm>
          <a:prstGeom prst="rect">
            <a:avLst/>
          </a:prstGeom>
        </p:spPr>
      </p:pic>
    </p:spTree>
    <p:extLst>
      <p:ext uri="{BB962C8B-B14F-4D97-AF65-F5344CB8AC3E}">
        <p14:creationId xmlns:p14="http://schemas.microsoft.com/office/powerpoint/2010/main" val="83931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66169632"/>
              </p:ext>
            </p:extLst>
          </p:nvPr>
        </p:nvGraphicFramePr>
        <p:xfrm>
          <a:off x="1924050" y="0"/>
          <a:ext cx="10115549" cy="6955157"/>
        </p:xfrm>
        <a:graphic>
          <a:graphicData uri="http://schemas.openxmlformats.org/drawingml/2006/table">
            <a:tbl>
              <a:tblPr firstRow="1" firstCol="1" bandRow="1"/>
              <a:tblGrid>
                <a:gridCol w="481965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33499">
                  <a:extLst>
                    <a:ext uri="{9D8B030D-6E8A-4147-A177-3AD203B41FA5}">
                      <a16:colId xmlns:a16="http://schemas.microsoft.com/office/drawing/2014/main" val="20004"/>
                    </a:ext>
                  </a:extLst>
                </a:gridCol>
              </a:tblGrid>
              <a:tr h="363735">
                <a:tc>
                  <a:txBody>
                    <a:bodyPr/>
                    <a:lstStyle/>
                    <a:p>
                      <a:pPr indent="177800" algn="just">
                        <a:lnSpc>
                          <a:spcPct val="107000"/>
                        </a:lnSpc>
                        <a:spcAft>
                          <a:spcPts val="0"/>
                        </a:spcAft>
                      </a:pPr>
                      <a:r>
                        <a:rPr lang="en-US" sz="1600" kern="100" dirty="0" smtClean="0">
                          <a:effectLst/>
                          <a:latin typeface="Times New Roman" panose="02020603050405020304" pitchFamily="18" charset="0"/>
                          <a:ea typeface="SimSun" panose="02010600030101010101" pitchFamily="2" charset="-122"/>
                          <a:cs typeface="Times New Roman" panose="02020603050405020304" pitchFamily="18" charset="0"/>
                        </a:rPr>
                        <a:t>Identification</a:t>
                      </a:r>
                      <a:r>
                        <a:rPr lang="en-US" sz="1600" kern="100" baseline="0" dirty="0" smtClean="0">
                          <a:effectLst/>
                          <a:latin typeface="Times New Roman" panose="02020603050405020304" pitchFamily="18" charset="0"/>
                          <a:ea typeface="SimSun" panose="02010600030101010101" pitchFamily="2" charset="-122"/>
                          <a:cs typeface="Times New Roman" panose="02020603050405020304" pitchFamily="18" charset="0"/>
                        </a:rPr>
                        <a:t> of English tines by Chinese students</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p>
                      <a:pPr indent="1778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smtClean="0">
                          <a:effectLst/>
                          <a:latin typeface="Calibri" panose="020F0502020204030204" pitchFamily="34" charset="0"/>
                          <a:ea typeface="SimSun" panose="02010600030101010101" pitchFamily="2" charset="-122"/>
                          <a:cs typeface="Times New Roman" panose="02020603050405020304" pitchFamily="18" charset="0"/>
                        </a:rPr>
                        <a:t>Tone 1</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smtClean="0">
                          <a:effectLst/>
                          <a:latin typeface="Calibri" panose="020F0502020204030204" pitchFamily="34" charset="0"/>
                          <a:ea typeface="SimSun" panose="02010600030101010101" pitchFamily="2" charset="-122"/>
                          <a:cs typeface="Times New Roman" panose="02020603050405020304" pitchFamily="18" charset="0"/>
                        </a:rPr>
                        <a:t>Tone 2</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smtClean="0">
                          <a:effectLst/>
                          <a:latin typeface="Calibri" panose="020F0502020204030204" pitchFamily="34" charset="0"/>
                          <a:ea typeface="SimSun" panose="02010600030101010101" pitchFamily="2" charset="-122"/>
                          <a:cs typeface="Times New Roman" panose="02020603050405020304" pitchFamily="18" charset="0"/>
                        </a:rPr>
                        <a:t>Tone 3</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smtClean="0">
                          <a:effectLst/>
                          <a:latin typeface="Calibri" panose="020F0502020204030204" pitchFamily="34" charset="0"/>
                          <a:ea typeface="SimSun" panose="02010600030101010101" pitchFamily="2" charset="-122"/>
                          <a:cs typeface="Times New Roman" panose="02020603050405020304" pitchFamily="18" charset="0"/>
                        </a:rPr>
                        <a:t>Tone 4</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491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Kitty </a:t>
                      </a:r>
                      <a:r>
                        <a:rPr lang="en-US" sz="1600" kern="100" dirty="0" err="1">
                          <a:effectLst/>
                          <a:latin typeface="Times New Roman" panose="02020603050405020304" pitchFamily="18" charset="0"/>
                          <a:ea typeface="SimSun" panose="02010600030101010101" pitchFamily="2" charset="-122"/>
                          <a:cs typeface="Times New Roman" panose="02020603050405020304" pitchFamily="18" charset="0"/>
                        </a:rPr>
                        <a:t>doesn</a:t>
                      </a: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t know Spanish.(Low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08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Tom is a journalist.(Low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491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Do you have a pencil?(Low Rise)</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491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What can I do for you?(Low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491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Do the task by yourself!(High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491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How beautiful the flowers are!(High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2827">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I like fishing</a:t>
                      </a:r>
                      <a:r>
                        <a:rPr lang="en-US" sz="1600" kern="10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a:effectLst/>
                          <a:latin typeface="Times New Roman" panose="02020603050405020304" pitchFamily="18" charset="0"/>
                          <a:ea typeface="SimSun" panose="02010600030101010101" pitchFamily="2" charset="-122"/>
                          <a:cs typeface="Times New Roman" panose="02020603050405020304" pitchFamily="18" charset="0"/>
                        </a:rPr>
                        <a:t>1</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9</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05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I can’t eat anything.(Rise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708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What a gorgeous car!(Low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708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Is he </a:t>
                      </a:r>
                      <a:r>
                        <a:rPr lang="en-US" sz="1600" kern="100" dirty="0" smtClean="0">
                          <a:effectLst/>
                          <a:latin typeface="Times New Roman" panose="02020603050405020304" pitchFamily="18" charset="0"/>
                          <a:ea typeface="SimSun" panose="02010600030101010101" pitchFamily="2" charset="-122"/>
                          <a:cs typeface="Times New Roman" panose="02020603050405020304" pitchFamily="18" charset="0"/>
                        </a:rPr>
                        <a:t>a student</a:t>
                      </a: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?(High Rise)</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491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What? ‘You lost ‘my money?(High Rise)</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94918">
                <a:tc>
                  <a:txBody>
                    <a:bodyPr/>
                    <a:lstStyle/>
                    <a:p>
                      <a:pPr indent="266700" algn="just">
                        <a:lnSpc>
                          <a:spcPct val="107000"/>
                        </a:lnSpc>
                        <a:spcAft>
                          <a:spcPts val="0"/>
                        </a:spcAft>
                      </a:pPr>
                      <a:r>
                        <a:rPr lang="en-US" sz="1600" kern="100" dirty="0" smtClean="0">
                          <a:effectLst/>
                          <a:latin typeface="Times New Roman" panose="02020603050405020304" pitchFamily="18" charset="0"/>
                          <a:ea typeface="SimSun" panose="02010600030101010101" pitchFamily="2" charset="-122"/>
                          <a:cs typeface="Times New Roman" panose="02020603050405020304" pitchFamily="18" charset="0"/>
                        </a:rPr>
                        <a:t>Mrs. </a:t>
                      </a: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Smith, this is Annie, my niece(High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711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Call him right now!(High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805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How is your life?(High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4711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What’s the time now?(High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805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Turn down the radio!(Low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96868">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Hi! What a surprise to see you!(High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8059">
                <a:tc>
                  <a:txBody>
                    <a:bodyPr/>
                    <a:lstStyle/>
                    <a:p>
                      <a:pPr indent="266700" algn="just">
                        <a:lnSpc>
                          <a:spcPct val="107000"/>
                        </a:lnSpc>
                        <a:spcAft>
                          <a:spcPts val="0"/>
                        </a:spcAf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She’s nice.(Rise Fall)</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7000"/>
                        </a:lnSpc>
                        <a:spcAft>
                          <a:spcPts val="0"/>
                        </a:spcAft>
                      </a:pPr>
                      <a:r>
                        <a:rPr lang="ru-RU" sz="1600" kern="100" dirty="0">
                          <a:effectLst/>
                          <a:latin typeface="Times New Roman" panose="02020603050405020304" pitchFamily="18" charset="0"/>
                          <a:ea typeface="SimSun" panose="02010600030101010101" pitchFamily="2" charset="-122"/>
                          <a:cs typeface="Times New Roman" panose="02020603050405020304" pitchFamily="18" charset="0"/>
                        </a:rPr>
                        <a:t>10</a:t>
                      </a:r>
                      <a:endParaRPr lang="ru-R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9392" marR="29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15792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41808444"/>
              </p:ext>
            </p:extLst>
          </p:nvPr>
        </p:nvGraphicFramePr>
        <p:xfrm>
          <a:off x="3486911" y="-1"/>
          <a:ext cx="7632192" cy="6819385"/>
        </p:xfrm>
        <a:graphic>
          <a:graphicData uri="http://schemas.openxmlformats.org/drawingml/2006/table">
            <a:tbl>
              <a:tblPr firstRow="1" firstCol="1" bandRow="1"/>
              <a:tblGrid>
                <a:gridCol w="1731241">
                  <a:extLst>
                    <a:ext uri="{9D8B030D-6E8A-4147-A177-3AD203B41FA5}">
                      <a16:colId xmlns:a16="http://schemas.microsoft.com/office/drawing/2014/main" val="20000"/>
                    </a:ext>
                  </a:extLst>
                </a:gridCol>
                <a:gridCol w="2009873">
                  <a:extLst>
                    <a:ext uri="{9D8B030D-6E8A-4147-A177-3AD203B41FA5}">
                      <a16:colId xmlns:a16="http://schemas.microsoft.com/office/drawing/2014/main" val="20001"/>
                    </a:ext>
                  </a:extLst>
                </a:gridCol>
                <a:gridCol w="2009873">
                  <a:extLst>
                    <a:ext uri="{9D8B030D-6E8A-4147-A177-3AD203B41FA5}">
                      <a16:colId xmlns:a16="http://schemas.microsoft.com/office/drawing/2014/main" val="20002"/>
                    </a:ext>
                  </a:extLst>
                </a:gridCol>
                <a:gridCol w="1881205">
                  <a:extLst>
                    <a:ext uri="{9D8B030D-6E8A-4147-A177-3AD203B41FA5}">
                      <a16:colId xmlns:a16="http://schemas.microsoft.com/office/drawing/2014/main" val="20003"/>
                    </a:ext>
                  </a:extLst>
                </a:gridCol>
              </a:tblGrid>
              <a:tr h="391218">
                <a:tc>
                  <a:txBody>
                    <a:bodyPr/>
                    <a:lstStyle/>
                    <a:p>
                      <a:pPr indent="266700" algn="just">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English utterances</a:t>
                      </a:r>
                      <a:r>
                        <a:rPr lang="ru-RU" sz="1200" kern="100"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Communicative type (Statement, General Question, Special Question,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Imparative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Exclamation, Ironical statement)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06661">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I’m not sure.</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(High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Statement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en-US"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Do you want some </a:t>
                      </a:r>
                      <a:r>
                        <a:rPr lang="en-US" sz="1200" kern="100" dirty="0" err="1">
                          <a:effectLst/>
                          <a:latin typeface="Times New Roman" panose="02020603050405020304" pitchFamily="18" charset="0"/>
                          <a:ea typeface="SimSun" panose="02010600030101010101" pitchFamily="2" charset="-122"/>
                          <a:cs typeface="Times New Roman" panose="02020603050405020304" pitchFamily="18" charset="0"/>
                        </a:rPr>
                        <a:t>offee</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?(Low Rise)</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Special question 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General question 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en-US"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You ‘might be right.(Mid-Level)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Statement</a:t>
                      </a:r>
                      <a:r>
                        <a:rPr lang="en-US" sz="1200">
                          <a:effectLst/>
                          <a:latin typeface="Times New Roman" panose="02020603050405020304" pitchFamily="18" charset="0"/>
                          <a:ea typeface="Calibri" panose="020F0502020204030204" pitchFamily="34" charset="0"/>
                          <a:cs typeface="Times New Roman" panose="02020603050405020304" pitchFamily="18" charset="0"/>
                        </a:rPr>
                        <a:t> 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Close the window!(Low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Imparative</a:t>
                      </a:r>
                      <a:r>
                        <a:rPr lang="ru-RU" sz="1200">
                          <a:effectLst/>
                          <a:latin typeface="Times New Roman" panose="02020603050405020304" pitchFamily="18" charset="0"/>
                          <a:ea typeface="Calibri" panose="020F0502020204030204" pitchFamily="34" charset="0"/>
                          <a:cs typeface="Times New Roman" panose="02020603050405020304" pitchFamily="18" charset="0"/>
                        </a:rPr>
                        <a:t> 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ru-RU"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Johnnie</a:t>
                      </a:r>
                      <a:r>
                        <a:rPr lang="en-US" sz="1200" kern="100" dirty="0" smtClean="0">
                          <a:effectLst/>
                          <a:latin typeface="Times New Roman" panose="02020603050405020304" pitchFamily="18" charset="0"/>
                          <a:ea typeface="SimSun" panose="02010600030101010101" pitchFamily="2" charset="-122"/>
                          <a:cs typeface="Times New Roman" panose="02020603050405020304" pitchFamily="18" charset="0"/>
                        </a:rPr>
                        <a:t>, come </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to dinner.(High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Imparative</a:t>
                      </a:r>
                      <a:r>
                        <a:rPr lang="ru-RU" sz="1200">
                          <a:effectLst/>
                          <a:latin typeface="Times New Roman" panose="02020603050405020304" pitchFamily="18" charset="0"/>
                          <a:ea typeface="Calibri" panose="020F0502020204030204" pitchFamily="34" charset="0"/>
                          <a:cs typeface="Times New Roman" panose="02020603050405020304" pitchFamily="18" charset="0"/>
                        </a:rPr>
                        <a:t> 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Statement</a:t>
                      </a:r>
                      <a:r>
                        <a:rPr lang="ru-RU" sz="1200">
                          <a:effectLst/>
                          <a:latin typeface="Times New Roman" panose="02020603050405020304" pitchFamily="18" charset="0"/>
                          <a:ea typeface="Calibri" panose="020F0502020204030204" pitchFamily="34" charset="0"/>
                          <a:cs typeface="Times New Roman" panose="02020603050405020304" pitchFamily="18" charset="0"/>
                        </a:rPr>
                        <a:t> 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ru-RU"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5794">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Is he a student?(High Rise)</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General Question</a:t>
                      </a:r>
                      <a:r>
                        <a:rPr lang="ru-RU" sz="1200">
                          <a:effectLst/>
                          <a:latin typeface="Times New Roman" panose="02020603050405020304" pitchFamily="18" charset="0"/>
                          <a:ea typeface="Calibri" panose="020F0502020204030204" pitchFamily="34" charset="0"/>
                          <a:cs typeface="Times New Roman" panose="02020603050405020304" pitchFamily="18" charset="0"/>
                        </a:rPr>
                        <a:t> 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ru-RU" sz="1200">
                          <a:effectLst/>
                          <a:latin typeface="Calibri" panose="020F0502020204030204" pitchFamily="34" charset="0"/>
                          <a:ea typeface="Calibri" panose="020F0502020204030204" pitchFamily="34" charset="0"/>
                          <a:cs typeface="Times New Roman" panose="02020603050405020304" pitchFamily="18" charset="0"/>
                        </a:rPr>
                        <a:t> </a:t>
                      </a: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ru-RU"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Do you have a pencil?(High Rise)</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General Question 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You are “so smart”!(Rise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Ironical Statement</a:t>
                      </a:r>
                      <a:r>
                        <a:rPr lang="ru-RU" sz="1200">
                          <a:effectLst/>
                          <a:latin typeface="Times New Roman" panose="02020603050405020304" pitchFamily="18" charset="0"/>
                          <a:ea typeface="Calibri" panose="020F0502020204030204" pitchFamily="34" charset="0"/>
                          <a:cs typeface="Times New Roman" panose="02020603050405020304" pitchFamily="18" charset="0"/>
                        </a:rPr>
                        <a:t> 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Imparative 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86060">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I indeed much admire your “cleverness”.(High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Ironical statement</a:t>
                      </a:r>
                      <a:r>
                        <a:rPr lang="ru-RU" sz="1200">
                          <a:effectLst/>
                          <a:latin typeface="Times New Roman" panose="02020603050405020304" pitchFamily="18" charset="0"/>
                          <a:ea typeface="Calibri" panose="020F0502020204030204" pitchFamily="34" charset="0"/>
                          <a:cs typeface="Times New Roman" panose="02020603050405020304" pitchFamily="18" charset="0"/>
                        </a:rPr>
                        <a:t> 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Statement</a:t>
                      </a:r>
                      <a:r>
                        <a:rPr lang="ru-RU" sz="1200">
                          <a:effectLst/>
                          <a:latin typeface="Times New Roman" panose="02020603050405020304" pitchFamily="18" charset="0"/>
                          <a:ea typeface="Calibri" panose="020F0502020204030204" pitchFamily="34" charset="0"/>
                          <a:cs typeface="Times New Roman" panose="02020603050405020304" pitchFamily="18" charset="0"/>
                        </a:rPr>
                        <a:t> 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What is the time now?(High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Special Question 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General Question</a:t>
                      </a:r>
                      <a:r>
                        <a:rPr lang="ru-RU" sz="1200">
                          <a:effectLst/>
                          <a:latin typeface="Times New Roman" panose="02020603050405020304" pitchFamily="18" charset="0"/>
                          <a:ea typeface="Calibri" panose="020F0502020204030204" pitchFamily="34" charset="0"/>
                          <a:cs typeface="Times New Roman" panose="02020603050405020304" pitchFamily="18" charset="0"/>
                        </a:rPr>
                        <a:t> 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ru-RU"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1218">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May I come in?(Low Rise)</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General question</a:t>
                      </a:r>
                      <a:r>
                        <a:rPr lang="ru-RU" sz="1200">
                          <a:effectLst/>
                          <a:latin typeface="Times New Roman" panose="02020603050405020304" pitchFamily="18" charset="0"/>
                          <a:ea typeface="Calibri" panose="020F0502020204030204" pitchFamily="34" charset="0"/>
                          <a:cs typeface="Times New Roman" panose="02020603050405020304" pitchFamily="18" charset="0"/>
                        </a:rPr>
                        <a:t> 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ru-RU"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66700" algn="l">
                        <a:lnSpc>
                          <a:spcPct val="107000"/>
                        </a:lnSpc>
                        <a:spcAft>
                          <a:spcPts val="0"/>
                        </a:spcAft>
                      </a:pPr>
                      <a:r>
                        <a:rPr lang="ru-RU" sz="12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kern="10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33327">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You know “everything”.</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(Rise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Ironical statement 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Statement</a:t>
                      </a:r>
                      <a:r>
                        <a:rPr lang="ru-RU" sz="1200">
                          <a:effectLst/>
                          <a:latin typeface="Times New Roman" panose="02020603050405020304" pitchFamily="18" charset="0"/>
                          <a:ea typeface="Calibri" panose="020F0502020204030204" pitchFamily="34" charset="0"/>
                          <a:cs typeface="Times New Roman" panose="02020603050405020304" pitchFamily="18" charset="0"/>
                        </a:rPr>
                        <a:t> 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How very  beautiful you are!(High Fall)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Exclamation 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Statement</a:t>
                      </a:r>
                      <a:r>
                        <a:rPr lang="ru-RU" sz="1200">
                          <a:effectLst/>
                          <a:latin typeface="Times New Roman" panose="02020603050405020304" pitchFamily="18" charset="0"/>
                          <a:ea typeface="Calibri" panose="020F0502020204030204" pitchFamily="34" charset="0"/>
                          <a:cs typeface="Times New Roman" panose="02020603050405020304" pitchFamily="18" charset="0"/>
                        </a:rPr>
                        <a:t> 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11635">
                <a:tc>
                  <a:txBody>
                    <a:bodyPr/>
                    <a:lstStyle/>
                    <a:p>
                      <a:pPr indent="266700" algn="l">
                        <a:lnSpc>
                          <a:spcPct val="107000"/>
                        </a:lnSpc>
                        <a:spcAft>
                          <a:spcPts val="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That could be true.(Mid-Level)</a:t>
                      </a:r>
                      <a:endParaRPr lang="ru-RU" sz="12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Statement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50" marR="30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0487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0"/>
            <a:ext cx="8911687" cy="1905000"/>
          </a:xfrm>
        </p:spPr>
        <p:txBody>
          <a:bodyPr/>
          <a:lstStyle/>
          <a:p>
            <a:pPr>
              <a:defRPr/>
            </a:pPr>
            <a:r>
              <a:rPr lang="en-US" dirty="0"/>
              <a:t>Testing multilingual phonological competence</a:t>
            </a:r>
            <a:endParaRPr lang="ru-RU" dirty="0"/>
          </a:p>
        </p:txBody>
      </p:sp>
      <p:sp>
        <p:nvSpPr>
          <p:cNvPr id="3" name="Объект 2"/>
          <p:cNvSpPr>
            <a:spLocks noGrp="1"/>
          </p:cNvSpPr>
          <p:nvPr>
            <p:ph idx="1"/>
          </p:nvPr>
        </p:nvSpPr>
        <p:spPr>
          <a:xfrm>
            <a:off x="1981200" y="1295400"/>
            <a:ext cx="10210800" cy="5562600"/>
          </a:xfrm>
        </p:spPr>
        <p:txBody>
          <a:bodyPr>
            <a:normAutofit/>
          </a:bodyPr>
          <a:lstStyle/>
          <a:p>
            <a:pPr marL="0" indent="0">
              <a:buNone/>
              <a:defRPr/>
            </a:pPr>
            <a:r>
              <a:rPr lang="en-US" sz="2400" dirty="0" smtClean="0"/>
              <a:t>Step 1</a:t>
            </a:r>
            <a:endParaRPr lang="ru-RU" sz="2400" dirty="0"/>
          </a:p>
          <a:p>
            <a:pPr>
              <a:defRPr/>
            </a:pPr>
            <a:r>
              <a:rPr lang="en-US" sz="2400" dirty="0"/>
              <a:t>Listen to the utterance. What language is  spoken? Is it a question, a statement or an exclamation?</a:t>
            </a:r>
            <a:endParaRPr lang="ru-RU" sz="2400" dirty="0"/>
          </a:p>
          <a:p>
            <a:pPr>
              <a:defRPr/>
            </a:pPr>
            <a:r>
              <a:rPr lang="en-US" sz="2400" dirty="0"/>
              <a:t>Listen to the utterance. How many stressed syllables do you hear?</a:t>
            </a:r>
            <a:endParaRPr lang="ru-RU" sz="2400" dirty="0"/>
          </a:p>
          <a:p>
            <a:pPr>
              <a:defRPr/>
            </a:pPr>
            <a:r>
              <a:rPr lang="en-US" sz="2400" dirty="0"/>
              <a:t>What is the total number of syllables in the utterance?</a:t>
            </a:r>
            <a:endParaRPr lang="ru-RU" sz="2400" dirty="0"/>
          </a:p>
          <a:p>
            <a:pPr>
              <a:defRPr/>
            </a:pPr>
            <a:r>
              <a:rPr lang="en-US" sz="2400" dirty="0"/>
              <a:t>How many words are there in the utterance? </a:t>
            </a:r>
            <a:endParaRPr lang="ru-RU" sz="2400" dirty="0"/>
          </a:p>
          <a:p>
            <a:pPr>
              <a:defRPr/>
            </a:pPr>
            <a:endParaRPr lang="ru-RU" sz="2400" dirty="0"/>
          </a:p>
        </p:txBody>
      </p:sp>
    </p:spTree>
    <p:extLst>
      <p:ext uri="{BB962C8B-B14F-4D97-AF65-F5344CB8AC3E}">
        <p14:creationId xmlns:p14="http://schemas.microsoft.com/office/powerpoint/2010/main" val="1613726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9413" y="762001"/>
            <a:ext cx="8915400" cy="5508625"/>
          </a:xfrm>
          <a:prstGeom prst="rect">
            <a:avLst/>
          </a:prstGeom>
        </p:spPr>
        <p:txBody>
          <a:bodyPr>
            <a:spAutoFit/>
          </a:bodyPr>
          <a:lstStyle/>
          <a:p>
            <a:pPr>
              <a:defRPr/>
            </a:pPr>
            <a:r>
              <a:rPr lang="en-US" sz="3200" dirty="0">
                <a:latin typeface="Arial" charset="0"/>
              </a:rPr>
              <a:t>STEP 2</a:t>
            </a:r>
          </a:p>
          <a:p>
            <a:pPr marL="457200" indent="-457200">
              <a:buFont typeface="Arial" panose="020B0604020202020204" pitchFamily="34" charset="0"/>
              <a:buChar char="•"/>
              <a:defRPr/>
            </a:pPr>
            <a:r>
              <a:rPr lang="ru-RU" sz="3200" dirty="0">
                <a:latin typeface="Arial" charset="0"/>
              </a:rPr>
              <a:t> </a:t>
            </a:r>
            <a:r>
              <a:rPr lang="en-US" sz="3200" dirty="0">
                <a:latin typeface="Arial" charset="0"/>
              </a:rPr>
              <a:t>Listen to several words. Which of them are English?</a:t>
            </a:r>
            <a:endParaRPr lang="ru-RU" sz="3200" dirty="0">
              <a:latin typeface="Arial" charset="0"/>
            </a:endParaRPr>
          </a:p>
          <a:p>
            <a:pPr marL="457200" indent="-457200">
              <a:buFont typeface="Arial" panose="020B0604020202020204" pitchFamily="34" charset="0"/>
              <a:buChar char="•"/>
              <a:defRPr/>
            </a:pPr>
            <a:r>
              <a:rPr lang="en-US" sz="3200" dirty="0">
                <a:latin typeface="Arial" charset="0"/>
              </a:rPr>
              <a:t> Listen to the word. What language is it spoken in? </a:t>
            </a:r>
            <a:endParaRPr lang="ru-RU" sz="3200" dirty="0">
              <a:latin typeface="Arial" charset="0"/>
            </a:endParaRPr>
          </a:p>
          <a:p>
            <a:pPr marL="457200" indent="-457200">
              <a:buFont typeface="Arial" panose="020B0604020202020204" pitchFamily="34" charset="0"/>
              <a:buChar char="•"/>
              <a:defRPr/>
            </a:pPr>
            <a:r>
              <a:rPr lang="ru-RU" sz="3200" dirty="0">
                <a:latin typeface="Arial" charset="0"/>
              </a:rPr>
              <a:t> </a:t>
            </a:r>
            <a:r>
              <a:rPr lang="en-US" sz="3200" dirty="0">
                <a:latin typeface="Arial" charset="0"/>
              </a:rPr>
              <a:t>Listen to the</a:t>
            </a:r>
            <a:r>
              <a:rPr lang="ru-RU" sz="3200" dirty="0">
                <a:latin typeface="Arial" charset="0"/>
              </a:rPr>
              <a:t> 3 </a:t>
            </a:r>
            <a:r>
              <a:rPr lang="en-US" sz="3200" dirty="0">
                <a:latin typeface="Arial" charset="0"/>
              </a:rPr>
              <a:t>words</a:t>
            </a:r>
            <a:r>
              <a:rPr lang="ru-RU" sz="3200" dirty="0">
                <a:latin typeface="Arial" charset="0"/>
              </a:rPr>
              <a:t>. </a:t>
            </a:r>
            <a:r>
              <a:rPr lang="en-US" sz="3200" dirty="0">
                <a:latin typeface="Arial" charset="0"/>
              </a:rPr>
              <a:t>Which is English</a:t>
            </a:r>
            <a:r>
              <a:rPr lang="ru-RU" sz="3200" dirty="0">
                <a:latin typeface="Arial" charset="0"/>
              </a:rPr>
              <a:t>? </a:t>
            </a:r>
            <a:r>
              <a:rPr lang="en-US" sz="3200" dirty="0">
                <a:latin typeface="Arial" charset="0"/>
              </a:rPr>
              <a:t>Which is Russian and which is Chinese?</a:t>
            </a:r>
            <a:endParaRPr lang="ru-RU" sz="3200" dirty="0">
              <a:latin typeface="Arial" charset="0"/>
            </a:endParaRPr>
          </a:p>
          <a:p>
            <a:pPr marL="457200" indent="-457200">
              <a:buFont typeface="Arial" panose="020B0604020202020204" pitchFamily="34" charset="0"/>
              <a:buChar char="•"/>
              <a:defRPr/>
            </a:pPr>
            <a:r>
              <a:rPr lang="en-US" sz="3200" dirty="0">
                <a:latin typeface="Arial" charset="0"/>
              </a:rPr>
              <a:t> Listen to the word. Is it pronounced by a native speaker or not? If it is pronounced incorrectly, say it as it should sound and write it down in phonetic script.</a:t>
            </a:r>
            <a:endParaRPr lang="ru-RU" sz="3200" dirty="0">
              <a:latin typeface="Arial" charset="0"/>
            </a:endParaRPr>
          </a:p>
        </p:txBody>
      </p:sp>
    </p:spTree>
    <p:extLst>
      <p:ext uri="{BB962C8B-B14F-4D97-AF65-F5344CB8AC3E}">
        <p14:creationId xmlns:p14="http://schemas.microsoft.com/office/powerpoint/2010/main" val="136833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28600"/>
            <a:ext cx="8229600" cy="609600"/>
          </a:xfrm>
        </p:spPr>
        <p:txBody>
          <a:bodyPr/>
          <a:lstStyle/>
          <a:p>
            <a:pPr>
              <a:defRPr/>
            </a:pPr>
            <a:r>
              <a:rPr lang="en-US" sz="2000" dirty="0"/>
              <a:t>Literature</a:t>
            </a:r>
            <a:endParaRPr lang="ru-RU" sz="2000" dirty="0"/>
          </a:p>
        </p:txBody>
      </p:sp>
      <p:sp>
        <p:nvSpPr>
          <p:cNvPr id="46083" name="Объект 2"/>
          <p:cNvSpPr>
            <a:spLocks noGrp="1"/>
          </p:cNvSpPr>
          <p:nvPr>
            <p:ph idx="1"/>
          </p:nvPr>
        </p:nvSpPr>
        <p:spPr>
          <a:xfrm>
            <a:off x="1981200" y="762000"/>
            <a:ext cx="8229600" cy="6096000"/>
          </a:xfrm>
        </p:spPr>
        <p:txBody>
          <a:bodyPr>
            <a:normAutofit lnSpcReduction="10000"/>
          </a:bodyPr>
          <a:lstStyle/>
          <a:p>
            <a:r>
              <a:rPr lang="en-US" altLang="ru-RU" sz="2000" dirty="0"/>
              <a:t>Cross, J. Understanding and Improving Chinese Learners’ Pronunciation of English. In: ”Speak Out!”- IATEFL PRONSIG Newsletter, May, 2006, Issue 35, p. 16.</a:t>
            </a:r>
          </a:p>
          <a:p>
            <a:r>
              <a:rPr lang="en-US" altLang="ru-RU" sz="2000" i="1" dirty="0"/>
              <a:t>Common European Framework of Reference for Language Learning and Teaching. </a:t>
            </a:r>
            <a:r>
              <a:rPr lang="en-US" altLang="ru-RU" sz="2000" dirty="0"/>
              <a:t>Strasburg:  </a:t>
            </a:r>
            <a:r>
              <a:rPr lang="en-US" altLang="ru-RU" sz="2000" dirty="0" err="1"/>
              <a:t>Europarat</a:t>
            </a:r>
            <a:r>
              <a:rPr lang="en-US" altLang="ru-RU" sz="2000" dirty="0"/>
              <a:t>, 2000.</a:t>
            </a:r>
            <a:endParaRPr lang="ru-RU" altLang="ru-RU" sz="2000" dirty="0"/>
          </a:p>
          <a:p>
            <a:r>
              <a:rPr lang="en-US" altLang="ru-RU" sz="2000" dirty="0" smtClean="0"/>
              <a:t>Gilbert, </a:t>
            </a:r>
            <a:r>
              <a:rPr lang="en-US" altLang="ru-RU" sz="2000" dirty="0"/>
              <a:t>J. Clear Speech. CUP, 1996.</a:t>
            </a:r>
            <a:endParaRPr lang="ru-RU" altLang="ru-RU" sz="2000" dirty="0"/>
          </a:p>
          <a:p>
            <a:r>
              <a:rPr lang="en-US" altLang="ru-RU" sz="2000" dirty="0"/>
              <a:t>Pavlovskaya. Teaching Pronunciation in a Multilingual Classroom//</a:t>
            </a:r>
            <a:r>
              <a:rPr lang="en-US" altLang="ru-RU" sz="2000" dirty="0" err="1"/>
              <a:t>RussischeSpracheheute</a:t>
            </a:r>
            <a:r>
              <a:rPr lang="en-US" altLang="ru-RU" sz="2000" dirty="0"/>
              <a:t>: </a:t>
            </a:r>
            <a:r>
              <a:rPr lang="en-US" altLang="ru-RU" sz="2000" dirty="0" err="1"/>
              <a:t>Zwichen</a:t>
            </a:r>
            <a:r>
              <a:rPr lang="en-US" altLang="ru-RU" sz="2000" dirty="0"/>
              <a:t> </a:t>
            </a:r>
            <a:r>
              <a:rPr lang="en-US" altLang="ru-RU" sz="2000" dirty="0" err="1"/>
              <a:t>Fremd</a:t>
            </a:r>
            <a:r>
              <a:rPr lang="en-US" altLang="ru-RU" sz="2000" dirty="0"/>
              <a:t>- und </a:t>
            </a:r>
            <a:r>
              <a:rPr lang="en-US" altLang="ru-RU" sz="2000" dirty="0" err="1"/>
              <a:t>Muttersprache</a:t>
            </a:r>
            <a:r>
              <a:rPr lang="en-US" altLang="ru-RU" sz="2000" dirty="0"/>
              <a:t>/Das </a:t>
            </a:r>
            <a:r>
              <a:rPr lang="en-US" altLang="ru-RU" sz="2000" dirty="0" err="1"/>
              <a:t>Neue</a:t>
            </a:r>
            <a:r>
              <a:rPr lang="en-US" altLang="ru-RU" sz="2000" dirty="0"/>
              <a:t> in </a:t>
            </a:r>
            <a:r>
              <a:rPr lang="en-US" altLang="ru-RU" sz="2000" dirty="0" err="1"/>
              <a:t>Erforschung</a:t>
            </a:r>
            <a:r>
              <a:rPr lang="en-US" altLang="ru-RU" sz="2000" dirty="0"/>
              <a:t> und </a:t>
            </a:r>
            <a:r>
              <a:rPr lang="en-US" altLang="ru-RU" sz="2000" dirty="0" err="1"/>
              <a:t>Vermittlung</a:t>
            </a:r>
            <a:r>
              <a:rPr lang="en-US" altLang="ru-RU" sz="2000" dirty="0"/>
              <a:t> des </a:t>
            </a:r>
            <a:r>
              <a:rPr lang="en-US" altLang="ru-RU" sz="2000" dirty="0" err="1"/>
              <a:t>Russischen</a:t>
            </a:r>
            <a:r>
              <a:rPr lang="en-US" altLang="ru-RU" sz="2000" dirty="0"/>
              <a:t>, </a:t>
            </a:r>
            <a:r>
              <a:rPr lang="en-US" altLang="ru-RU" sz="2000" dirty="0" err="1"/>
              <a:t>Buch</a:t>
            </a:r>
            <a:r>
              <a:rPr lang="en-US" altLang="ru-RU" sz="2000" dirty="0"/>
              <a:t>  3, </a:t>
            </a:r>
            <a:r>
              <a:rPr lang="en-US" altLang="ru-RU" sz="2000" dirty="0" err="1"/>
              <a:t>Hrsg</a:t>
            </a:r>
            <a:r>
              <a:rPr lang="en-US" altLang="ru-RU" sz="2000" dirty="0"/>
              <a:t> </a:t>
            </a:r>
            <a:r>
              <a:rPr lang="en-US" altLang="ru-RU" sz="2000" dirty="0" err="1"/>
              <a:t>Sergej</a:t>
            </a:r>
            <a:r>
              <a:rPr lang="en-US" altLang="ru-RU" sz="2000" dirty="0"/>
              <a:t> </a:t>
            </a:r>
            <a:r>
              <a:rPr lang="en-US" altLang="ru-RU" sz="2000" dirty="0" err="1"/>
              <a:t>Afonin</a:t>
            </a:r>
            <a:r>
              <a:rPr lang="en-US" altLang="ru-RU" sz="2000" dirty="0"/>
              <a:t> und Elena </a:t>
            </a:r>
            <a:r>
              <a:rPr lang="en-US" altLang="ru-RU" sz="2000" dirty="0" err="1"/>
              <a:t>Plaksina</a:t>
            </a:r>
            <a:r>
              <a:rPr lang="en-US" altLang="ru-RU" sz="2000" dirty="0"/>
              <a:t>. - ISBN 978-3-944209-10-4; ISSN: 2196-3037. – Berlin, 2013.- P. 359-368. </a:t>
            </a:r>
            <a:r>
              <a:rPr lang="en-US" altLang="ru-RU" sz="2000" dirty="0" err="1"/>
              <a:t>Bibliographischen</a:t>
            </a:r>
            <a:r>
              <a:rPr lang="en-US" altLang="ru-RU" sz="2000" dirty="0"/>
              <a:t> Information in der </a:t>
            </a:r>
            <a:r>
              <a:rPr lang="en-US" altLang="ru-RU" sz="2000" dirty="0" err="1"/>
              <a:t>Deutchen</a:t>
            </a:r>
            <a:r>
              <a:rPr lang="en-US" altLang="ru-RU" sz="2000" dirty="0"/>
              <a:t> </a:t>
            </a:r>
            <a:r>
              <a:rPr lang="en-US" altLang="ru-RU" sz="2000" dirty="0" err="1"/>
              <a:t>Nationalbibliothech</a:t>
            </a:r>
            <a:r>
              <a:rPr lang="en-US" altLang="ru-RU" sz="2000" dirty="0"/>
              <a:t>: </a:t>
            </a:r>
            <a:r>
              <a:rPr lang="en-US" altLang="ru-RU" sz="2000" u="sng" dirty="0">
                <a:hlinkClick r:id="rId3"/>
              </a:rPr>
              <a:t>http://dnb.de</a:t>
            </a:r>
            <a:r>
              <a:rPr lang="en-US" altLang="ru-RU" sz="2000" dirty="0" smtClean="0"/>
              <a:t>)</a:t>
            </a:r>
          </a:p>
          <a:p>
            <a:r>
              <a:rPr lang="en-US" altLang="ru-RU" sz="2000" dirty="0" smtClean="0"/>
              <a:t>O’Connor, G, J. Arnold. Intonation of </a:t>
            </a:r>
            <a:r>
              <a:rPr lang="en-US" altLang="ru-RU" sz="2000" dirty="0" err="1" smtClean="0"/>
              <a:t>Colloqial</a:t>
            </a:r>
            <a:r>
              <a:rPr lang="en-US" altLang="ru-RU" sz="2000" dirty="0" smtClean="0"/>
              <a:t> English. London, 1973.</a:t>
            </a:r>
            <a:endParaRPr lang="ru-RU" altLang="ru-RU" sz="2000" dirty="0"/>
          </a:p>
          <a:p>
            <a:r>
              <a:rPr lang="en-US" altLang="ru-RU" sz="2000" dirty="0" smtClean="0"/>
              <a:t>O’Connor, </a:t>
            </a:r>
            <a:r>
              <a:rPr lang="en-US" altLang="ru-RU" sz="2000" dirty="0"/>
              <a:t>G. Better English Pronunciation.CUP,1998</a:t>
            </a:r>
            <a:endParaRPr lang="ru-RU" altLang="ru-RU" sz="2000" dirty="0"/>
          </a:p>
          <a:p>
            <a:r>
              <a:rPr lang="en-US" altLang="ru-RU" sz="2000" dirty="0" smtClean="0"/>
              <a:t>Pavlovskaya </a:t>
            </a:r>
            <a:r>
              <a:rPr lang="en-US" altLang="ru-RU" sz="2000" dirty="0" err="1"/>
              <a:t>I.Yu</a:t>
            </a:r>
            <a:r>
              <a:rPr lang="en-US" altLang="ru-RU" sz="2000" dirty="0"/>
              <a:t>., </a:t>
            </a:r>
            <a:r>
              <a:rPr lang="en-US" altLang="ru-RU" sz="2000" dirty="0" err="1"/>
              <a:t>Timofeeva</a:t>
            </a:r>
            <a:r>
              <a:rPr lang="en-US" altLang="ru-RU" sz="2000" dirty="0"/>
              <a:t> E.K. A Beginner’s Course in English Pronunciation.- St. Petersburg: </a:t>
            </a:r>
            <a:r>
              <a:rPr lang="en-US" altLang="ru-RU" sz="2000" dirty="0" err="1"/>
              <a:t>Hipocrates</a:t>
            </a:r>
            <a:r>
              <a:rPr lang="en-US" altLang="ru-RU" sz="2000" dirty="0"/>
              <a:t>, 2009.- 128 p</a:t>
            </a:r>
            <a:endParaRPr lang="ru-RU" altLang="ru-RU" sz="2000" dirty="0"/>
          </a:p>
          <a:p>
            <a:endParaRPr lang="ru-RU" altLang="ru-RU" dirty="0" smtClean="0"/>
          </a:p>
        </p:txBody>
      </p:sp>
    </p:spTree>
    <p:extLst>
      <p:ext uri="{BB962C8B-B14F-4D97-AF65-F5344CB8AC3E}">
        <p14:creationId xmlns:p14="http://schemas.microsoft.com/office/powerpoint/2010/main" val="242903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86001" y="0"/>
            <a:ext cx="9334500" cy="6858000"/>
          </a:xfrm>
          <a:prstGeom prst="rect">
            <a:avLst/>
          </a:prstGeom>
        </p:spPr>
      </p:pic>
    </p:spTree>
    <p:extLst>
      <p:ext uri="{BB962C8B-B14F-4D97-AF65-F5344CB8AC3E}">
        <p14:creationId xmlns:p14="http://schemas.microsoft.com/office/powerpoint/2010/main" val="406938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i="1" dirty="0" smtClean="0">
                <a:solidFill>
                  <a:srgbClr val="C00000"/>
                </a:solidFill>
              </a:rPr>
              <a:t>Evolution of terms</a:t>
            </a:r>
            <a:endParaRPr lang="ru-RU" b="1" i="1" dirty="0">
              <a:solidFill>
                <a:srgbClr val="C00000"/>
              </a:solidFill>
            </a:endParaRPr>
          </a:p>
        </p:txBody>
      </p:sp>
      <p:sp>
        <p:nvSpPr>
          <p:cNvPr id="5" name="Объект 4"/>
          <p:cNvSpPr>
            <a:spLocks noGrp="1"/>
          </p:cNvSpPr>
          <p:nvPr>
            <p:ph idx="1"/>
          </p:nvPr>
        </p:nvSpPr>
        <p:spPr>
          <a:xfrm>
            <a:off x="2589212" y="2133600"/>
            <a:ext cx="8915400" cy="4632960"/>
          </a:xfrm>
        </p:spPr>
        <p:txBody>
          <a:bodyPr>
            <a:noAutofit/>
          </a:bodyPr>
          <a:lstStyle/>
          <a:p>
            <a:r>
              <a:rPr lang="en-US" sz="2400" b="1" dirty="0" smtClean="0"/>
              <a:t>Bilingualism</a:t>
            </a:r>
            <a:r>
              <a:rPr lang="en-US" sz="2400" b="1" dirty="0"/>
              <a:t>, </a:t>
            </a:r>
            <a:r>
              <a:rPr lang="en-US" sz="2400" b="1" dirty="0" err="1"/>
              <a:t>Poliglotism</a:t>
            </a:r>
            <a:r>
              <a:rPr lang="en-US" sz="2400" b="1" dirty="0"/>
              <a:t> </a:t>
            </a:r>
            <a:r>
              <a:rPr lang="en-US" sz="2400" dirty="0" smtClean="0"/>
              <a:t>(</a:t>
            </a:r>
            <a:r>
              <a:rPr lang="en-US" sz="2400" dirty="0" err="1" smtClean="0"/>
              <a:t>Scherba</a:t>
            </a:r>
            <a:r>
              <a:rPr lang="en-US" sz="2400" dirty="0" smtClean="0"/>
              <a:t>, </a:t>
            </a:r>
            <a:r>
              <a:rPr lang="en-US" sz="2400" dirty="0" err="1" smtClean="0"/>
              <a:t>Veinreich</a:t>
            </a:r>
            <a:r>
              <a:rPr lang="en-US" sz="2400" dirty="0" smtClean="0"/>
              <a:t>)</a:t>
            </a:r>
          </a:p>
          <a:p>
            <a:r>
              <a:rPr lang="en-US" sz="2400" b="1" dirty="0" smtClean="0"/>
              <a:t>Multilingualism</a:t>
            </a:r>
            <a:r>
              <a:rPr lang="en-US" sz="2400" b="1" dirty="0"/>
              <a:t>, </a:t>
            </a:r>
            <a:r>
              <a:rPr lang="en-US" sz="2400" b="1" dirty="0" err="1"/>
              <a:t>Plurilingualism</a:t>
            </a:r>
            <a:r>
              <a:rPr lang="en-US" sz="2400" dirty="0"/>
              <a:t> </a:t>
            </a:r>
            <a:r>
              <a:rPr lang="en-US" sz="2400" dirty="0" smtClean="0"/>
              <a:t>(CEFR)</a:t>
            </a:r>
          </a:p>
          <a:p>
            <a:r>
              <a:rPr lang="en-US" sz="2400" b="1" dirty="0" err="1" smtClean="0"/>
              <a:t>Translingualism</a:t>
            </a:r>
            <a:r>
              <a:rPr lang="en-US" sz="2400" b="1" dirty="0"/>
              <a:t>, </a:t>
            </a:r>
            <a:r>
              <a:rPr lang="en-US" sz="2400" b="1" dirty="0" err="1"/>
              <a:t>Perfomative</a:t>
            </a:r>
            <a:r>
              <a:rPr lang="en-US" sz="2400" b="1" dirty="0"/>
              <a:t> </a:t>
            </a:r>
            <a:r>
              <a:rPr lang="en-US" sz="2400" b="1" dirty="0" smtClean="0"/>
              <a:t>competence</a:t>
            </a:r>
          </a:p>
          <a:p>
            <a:pPr marL="0" indent="0">
              <a:buNone/>
            </a:pPr>
            <a:r>
              <a:rPr lang="en-US" sz="2400" dirty="0"/>
              <a:t> </a:t>
            </a:r>
            <a:r>
              <a:rPr lang="en-US" sz="2400" dirty="0" smtClean="0"/>
              <a:t>   (</a:t>
            </a:r>
            <a:r>
              <a:rPr lang="en-US" sz="2400" dirty="0" err="1" smtClean="0"/>
              <a:t>Canagarajah</a:t>
            </a:r>
            <a:r>
              <a:rPr lang="en-US" sz="2400" dirty="0" smtClean="0"/>
              <a:t>, 2013)</a:t>
            </a:r>
          </a:p>
          <a:p>
            <a:r>
              <a:rPr lang="en-US" sz="2400" b="1" dirty="0" err="1" smtClean="0"/>
              <a:t>Intecultural</a:t>
            </a:r>
            <a:r>
              <a:rPr lang="en-US" sz="2400" b="1" dirty="0" smtClean="0"/>
              <a:t> </a:t>
            </a:r>
            <a:r>
              <a:rPr lang="en-US" sz="2400" b="1" dirty="0"/>
              <a:t>communicative </a:t>
            </a:r>
            <a:r>
              <a:rPr lang="en-US" sz="2400" b="1" dirty="0" smtClean="0"/>
              <a:t>competence</a:t>
            </a:r>
          </a:p>
          <a:p>
            <a:pPr marL="0" indent="0">
              <a:buNone/>
            </a:pPr>
            <a:r>
              <a:rPr lang="en-US" sz="2400" dirty="0"/>
              <a:t> </a:t>
            </a:r>
            <a:r>
              <a:rPr lang="en-US" sz="2400" dirty="0" smtClean="0"/>
              <a:t>   (</a:t>
            </a:r>
            <a:r>
              <a:rPr lang="en-US" sz="2400" dirty="0" err="1" smtClean="0"/>
              <a:t>Camerer</a:t>
            </a:r>
            <a:r>
              <a:rPr lang="en-US" sz="2400" dirty="0" smtClean="0"/>
              <a:t>, </a:t>
            </a:r>
            <a:r>
              <a:rPr lang="en-US" sz="2400" dirty="0" err="1" smtClean="0"/>
              <a:t>Marder</a:t>
            </a:r>
            <a:r>
              <a:rPr lang="en-US" sz="2400" dirty="0" smtClean="0"/>
              <a:t>, 2014)</a:t>
            </a:r>
            <a:endParaRPr lang="en-US" sz="2400" dirty="0"/>
          </a:p>
          <a:p>
            <a:r>
              <a:rPr lang="en-US" sz="2400" b="1" dirty="0" smtClean="0"/>
              <a:t>Common phonological competence</a:t>
            </a:r>
          </a:p>
          <a:p>
            <a:pPr marL="0" indent="0">
              <a:buNone/>
            </a:pPr>
            <a:r>
              <a:rPr lang="en-US" sz="2400" dirty="0"/>
              <a:t> </a:t>
            </a:r>
            <a:r>
              <a:rPr lang="en-US" sz="2400" dirty="0" smtClean="0"/>
              <a:t>   (Pavlovskaya, 2014)</a:t>
            </a:r>
          </a:p>
          <a:p>
            <a:r>
              <a:rPr lang="en-US" sz="2400" b="1" dirty="0" smtClean="0"/>
              <a:t>Common </a:t>
            </a:r>
            <a:r>
              <a:rPr lang="en-US" sz="2400" b="1" dirty="0" err="1" smtClean="0"/>
              <a:t>suprasegmental</a:t>
            </a:r>
            <a:r>
              <a:rPr lang="en-US" sz="2400" b="1" dirty="0" smtClean="0"/>
              <a:t> (</a:t>
            </a:r>
            <a:r>
              <a:rPr lang="en-US" sz="2400" b="1" dirty="0" err="1" smtClean="0"/>
              <a:t>intonational</a:t>
            </a:r>
            <a:r>
              <a:rPr lang="en-US" sz="2400" b="1" dirty="0" smtClean="0"/>
              <a:t>) competence</a:t>
            </a:r>
            <a:endParaRPr lang="ru-RU" sz="2400" b="1" dirty="0"/>
          </a:p>
        </p:txBody>
      </p:sp>
    </p:spTree>
    <p:extLst>
      <p:ext uri="{BB962C8B-B14F-4D97-AF65-F5344CB8AC3E}">
        <p14:creationId xmlns:p14="http://schemas.microsoft.com/office/powerpoint/2010/main" val="175067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49949" y="609600"/>
            <a:ext cx="8393926" cy="4616336"/>
          </a:xfrm>
        </p:spPr>
        <p:txBody>
          <a:bodyPr>
            <a:noAutofit/>
          </a:bodyPr>
          <a:lstStyle/>
          <a:p>
            <a:r>
              <a:rPr lang="en-US" altLang="ru-RU" sz="2400" dirty="0"/>
              <a:t>M</a:t>
            </a:r>
            <a:r>
              <a:rPr lang="ru-RU" altLang="ru-RU" sz="2400" dirty="0" err="1"/>
              <a:t>ultilingualism</a:t>
            </a:r>
            <a:r>
              <a:rPr lang="ru-RU" altLang="ru-RU" sz="2400" dirty="0"/>
              <a:t> : “…</a:t>
            </a:r>
            <a:r>
              <a:rPr lang="ru-RU" altLang="ru-RU" sz="2400" dirty="0" err="1"/>
              <a:t>the</a:t>
            </a:r>
            <a:r>
              <a:rPr lang="ru-RU" altLang="ru-RU" sz="2400" dirty="0"/>
              <a:t> </a:t>
            </a:r>
            <a:r>
              <a:rPr lang="ru-RU" altLang="ru-RU" sz="2400" dirty="0" err="1"/>
              <a:t>plurilingual</a:t>
            </a:r>
            <a:r>
              <a:rPr lang="ru-RU" altLang="ru-RU" sz="2400" dirty="0"/>
              <a:t> </a:t>
            </a:r>
            <a:r>
              <a:rPr lang="ru-RU" altLang="ru-RU" sz="2400" dirty="0" err="1"/>
              <a:t>approach</a:t>
            </a:r>
            <a:r>
              <a:rPr lang="ru-RU" altLang="ru-RU" sz="2400" dirty="0"/>
              <a:t> </a:t>
            </a:r>
            <a:r>
              <a:rPr lang="ru-RU" altLang="ru-RU" sz="2400" dirty="0" err="1"/>
              <a:t>emphasises</a:t>
            </a:r>
            <a:r>
              <a:rPr lang="ru-RU" altLang="ru-RU" sz="2400" dirty="0"/>
              <a:t> </a:t>
            </a:r>
            <a:r>
              <a:rPr lang="ru-RU" altLang="ru-RU" sz="2400" dirty="0" err="1"/>
              <a:t>the</a:t>
            </a:r>
            <a:r>
              <a:rPr lang="ru-RU" altLang="ru-RU" sz="2400" dirty="0"/>
              <a:t> </a:t>
            </a:r>
            <a:r>
              <a:rPr lang="ru-RU" altLang="ru-RU" sz="2400" dirty="0" err="1"/>
              <a:t>fact</a:t>
            </a:r>
            <a:r>
              <a:rPr lang="ru-RU" altLang="ru-RU" sz="2400" dirty="0"/>
              <a:t> </a:t>
            </a:r>
            <a:r>
              <a:rPr lang="ru-RU" altLang="ru-RU" sz="2400" dirty="0" err="1"/>
              <a:t>that</a:t>
            </a:r>
            <a:r>
              <a:rPr lang="ru-RU" altLang="ru-RU" sz="2400" dirty="0"/>
              <a:t> </a:t>
            </a:r>
            <a:r>
              <a:rPr lang="ru-RU" altLang="ru-RU" sz="2400" dirty="0" err="1"/>
              <a:t>as</a:t>
            </a:r>
            <a:r>
              <a:rPr lang="ru-RU" altLang="ru-RU" sz="2400" dirty="0"/>
              <a:t> </a:t>
            </a:r>
            <a:r>
              <a:rPr lang="ru-RU" altLang="ru-RU" sz="2400" dirty="0" err="1"/>
              <a:t>an</a:t>
            </a:r>
            <a:r>
              <a:rPr lang="ru-RU" altLang="ru-RU" sz="2400" dirty="0"/>
              <a:t> </a:t>
            </a:r>
            <a:r>
              <a:rPr lang="ru-RU" altLang="ru-RU" sz="2400" dirty="0" err="1"/>
              <a:t>individual</a:t>
            </a:r>
            <a:r>
              <a:rPr lang="ru-RU" altLang="ru-RU" sz="2400" dirty="0"/>
              <a:t> </a:t>
            </a:r>
            <a:r>
              <a:rPr lang="ru-RU" altLang="ru-RU" sz="2400" dirty="0" err="1"/>
              <a:t>person’s</a:t>
            </a:r>
            <a:r>
              <a:rPr lang="ru-RU" altLang="ru-RU" sz="2400" dirty="0"/>
              <a:t> </a:t>
            </a:r>
            <a:r>
              <a:rPr lang="ru-RU" altLang="ru-RU" sz="2400" dirty="0" err="1"/>
              <a:t>experience</a:t>
            </a:r>
            <a:r>
              <a:rPr lang="ru-RU" altLang="ru-RU" sz="2400" dirty="0"/>
              <a:t> </a:t>
            </a:r>
            <a:r>
              <a:rPr lang="ru-RU" altLang="ru-RU" sz="2400" dirty="0" err="1"/>
              <a:t>of</a:t>
            </a:r>
            <a:r>
              <a:rPr lang="ru-RU" altLang="ru-RU" sz="2400" dirty="0"/>
              <a:t> </a:t>
            </a:r>
            <a:r>
              <a:rPr lang="ru-RU" altLang="ru-RU" sz="2400" dirty="0" err="1"/>
              <a:t>language</a:t>
            </a:r>
            <a:r>
              <a:rPr lang="ru-RU" altLang="ru-RU" sz="2400" dirty="0"/>
              <a:t> </a:t>
            </a:r>
            <a:r>
              <a:rPr lang="ru-RU" altLang="ru-RU" sz="2400" dirty="0" err="1"/>
              <a:t>in</a:t>
            </a:r>
            <a:r>
              <a:rPr lang="ru-RU" altLang="ru-RU" sz="2400" dirty="0"/>
              <a:t> </a:t>
            </a:r>
            <a:r>
              <a:rPr lang="ru-RU" altLang="ru-RU" sz="2400" dirty="0" err="1"/>
              <a:t>its</a:t>
            </a:r>
            <a:r>
              <a:rPr lang="ru-RU" altLang="ru-RU" sz="2400" dirty="0"/>
              <a:t> </a:t>
            </a:r>
            <a:r>
              <a:rPr lang="ru-RU" altLang="ru-RU" sz="2400" dirty="0" err="1"/>
              <a:t>cultural</a:t>
            </a:r>
            <a:r>
              <a:rPr lang="ru-RU" altLang="ru-RU" sz="2400" dirty="0"/>
              <a:t> </a:t>
            </a:r>
            <a:r>
              <a:rPr lang="ru-RU" altLang="ru-RU" sz="2400" dirty="0" err="1"/>
              <a:t>contexts</a:t>
            </a:r>
            <a:r>
              <a:rPr lang="ru-RU" altLang="ru-RU" sz="2400" dirty="0"/>
              <a:t> </a:t>
            </a:r>
            <a:r>
              <a:rPr lang="ru-RU" altLang="ru-RU" sz="2400" dirty="0" err="1"/>
              <a:t>expands</a:t>
            </a:r>
            <a:r>
              <a:rPr lang="ru-RU" altLang="ru-RU" sz="2400" dirty="0"/>
              <a:t>, </a:t>
            </a:r>
            <a:r>
              <a:rPr lang="ru-RU" altLang="ru-RU" sz="2400" dirty="0" err="1"/>
              <a:t>from</a:t>
            </a:r>
            <a:r>
              <a:rPr lang="ru-RU" altLang="ru-RU" sz="2400" dirty="0"/>
              <a:t> </a:t>
            </a:r>
            <a:r>
              <a:rPr lang="ru-RU" altLang="ru-RU" sz="2400" dirty="0" err="1"/>
              <a:t>the</a:t>
            </a:r>
            <a:r>
              <a:rPr lang="ru-RU" altLang="ru-RU" sz="2400" dirty="0"/>
              <a:t> </a:t>
            </a:r>
            <a:r>
              <a:rPr lang="ru-RU" altLang="ru-RU" sz="2400" dirty="0" err="1"/>
              <a:t>language</a:t>
            </a:r>
            <a:r>
              <a:rPr lang="ru-RU" altLang="ru-RU" sz="2400" dirty="0"/>
              <a:t> </a:t>
            </a:r>
            <a:r>
              <a:rPr lang="ru-RU" altLang="ru-RU" sz="2400" dirty="0" err="1"/>
              <a:t>of</a:t>
            </a:r>
            <a:r>
              <a:rPr lang="ru-RU" altLang="ru-RU" sz="2400" dirty="0"/>
              <a:t> </a:t>
            </a:r>
            <a:r>
              <a:rPr lang="ru-RU" altLang="ru-RU" sz="2400" dirty="0" err="1"/>
              <a:t>the</a:t>
            </a:r>
            <a:r>
              <a:rPr lang="ru-RU" altLang="ru-RU" sz="2400" dirty="0"/>
              <a:t> </a:t>
            </a:r>
            <a:r>
              <a:rPr lang="ru-RU" altLang="ru-RU" sz="2400" dirty="0" err="1"/>
              <a:t>home</a:t>
            </a:r>
            <a:r>
              <a:rPr lang="ru-RU" altLang="ru-RU" sz="2400" dirty="0"/>
              <a:t> </a:t>
            </a:r>
            <a:r>
              <a:rPr lang="ru-RU" altLang="ru-RU" sz="2400" dirty="0" err="1"/>
              <a:t>to</a:t>
            </a:r>
            <a:r>
              <a:rPr lang="ru-RU" altLang="ru-RU" sz="2400" dirty="0"/>
              <a:t> </a:t>
            </a:r>
            <a:r>
              <a:rPr lang="ru-RU" altLang="ru-RU" sz="2400" dirty="0" err="1"/>
              <a:t>that</a:t>
            </a:r>
            <a:r>
              <a:rPr lang="ru-RU" altLang="ru-RU" sz="2400" dirty="0"/>
              <a:t> </a:t>
            </a:r>
            <a:r>
              <a:rPr lang="ru-RU" altLang="ru-RU" sz="2400" dirty="0" err="1"/>
              <a:t>of</a:t>
            </a:r>
            <a:r>
              <a:rPr lang="ru-RU" altLang="ru-RU" sz="2400" dirty="0"/>
              <a:t> </a:t>
            </a:r>
            <a:r>
              <a:rPr lang="ru-RU" altLang="ru-RU" sz="2400" dirty="0" err="1"/>
              <a:t>society</a:t>
            </a:r>
            <a:r>
              <a:rPr lang="ru-RU" altLang="ru-RU" sz="2400" dirty="0"/>
              <a:t> </a:t>
            </a:r>
            <a:r>
              <a:rPr lang="ru-RU" altLang="ru-RU" sz="2400" dirty="0" err="1"/>
              <a:t>at</a:t>
            </a:r>
            <a:r>
              <a:rPr lang="ru-RU" altLang="ru-RU" sz="2400" dirty="0"/>
              <a:t> </a:t>
            </a:r>
            <a:r>
              <a:rPr lang="ru-RU" altLang="ru-RU" sz="2400" dirty="0" err="1"/>
              <a:t>large</a:t>
            </a:r>
            <a:r>
              <a:rPr lang="ru-RU" altLang="ru-RU" sz="2400" dirty="0"/>
              <a:t> </a:t>
            </a:r>
            <a:r>
              <a:rPr lang="ru-RU" altLang="ru-RU" sz="2400" dirty="0" err="1"/>
              <a:t>and</a:t>
            </a:r>
            <a:r>
              <a:rPr lang="ru-RU" altLang="ru-RU" sz="2400" dirty="0"/>
              <a:t> </a:t>
            </a:r>
            <a:r>
              <a:rPr lang="ru-RU" altLang="ru-RU" sz="2400" dirty="0" err="1"/>
              <a:t>then</a:t>
            </a:r>
            <a:r>
              <a:rPr lang="ru-RU" altLang="ru-RU" sz="2400" dirty="0"/>
              <a:t> </a:t>
            </a:r>
            <a:r>
              <a:rPr lang="ru-RU" altLang="ru-RU" sz="2400" dirty="0" err="1"/>
              <a:t>to</a:t>
            </a:r>
            <a:r>
              <a:rPr lang="ru-RU" altLang="ru-RU" sz="2400" dirty="0"/>
              <a:t> </a:t>
            </a:r>
            <a:r>
              <a:rPr lang="ru-RU" altLang="ru-RU" sz="2400" dirty="0" err="1"/>
              <a:t>the</a:t>
            </a:r>
            <a:r>
              <a:rPr lang="ru-RU" altLang="ru-RU" sz="2400" dirty="0"/>
              <a:t> </a:t>
            </a:r>
            <a:r>
              <a:rPr lang="ru-RU" altLang="ru-RU" sz="2400" dirty="0" err="1"/>
              <a:t>languages</a:t>
            </a:r>
            <a:r>
              <a:rPr lang="ru-RU" altLang="ru-RU" sz="2400" dirty="0"/>
              <a:t> </a:t>
            </a:r>
            <a:r>
              <a:rPr lang="ru-RU" altLang="ru-RU" sz="2400" dirty="0" err="1"/>
              <a:t>of</a:t>
            </a:r>
            <a:r>
              <a:rPr lang="ru-RU" altLang="ru-RU" sz="2400" dirty="0"/>
              <a:t> </a:t>
            </a:r>
            <a:r>
              <a:rPr lang="ru-RU" altLang="ru-RU" sz="2400" dirty="0" err="1"/>
              <a:t>other</a:t>
            </a:r>
            <a:r>
              <a:rPr lang="ru-RU" altLang="ru-RU" sz="2400" dirty="0"/>
              <a:t> </a:t>
            </a:r>
            <a:r>
              <a:rPr lang="ru-RU" altLang="ru-RU" sz="2400" dirty="0" err="1"/>
              <a:t>peoples</a:t>
            </a:r>
            <a:r>
              <a:rPr lang="ru-RU" altLang="ru-RU" sz="2400" dirty="0"/>
              <a:t> (</a:t>
            </a:r>
            <a:r>
              <a:rPr lang="ru-RU" altLang="ru-RU" sz="2400" dirty="0" err="1"/>
              <a:t>whether</a:t>
            </a:r>
            <a:r>
              <a:rPr lang="ru-RU" altLang="ru-RU" sz="2400" dirty="0"/>
              <a:t> </a:t>
            </a:r>
            <a:r>
              <a:rPr lang="ru-RU" altLang="ru-RU" sz="2400" dirty="0" err="1"/>
              <a:t>learnt</a:t>
            </a:r>
            <a:r>
              <a:rPr lang="ru-RU" altLang="ru-RU" sz="2400" dirty="0"/>
              <a:t> </a:t>
            </a:r>
            <a:r>
              <a:rPr lang="ru-RU" altLang="ru-RU" sz="2400" dirty="0" err="1"/>
              <a:t>at</a:t>
            </a:r>
            <a:r>
              <a:rPr lang="ru-RU" altLang="ru-RU" sz="2400" dirty="0"/>
              <a:t> </a:t>
            </a:r>
            <a:r>
              <a:rPr lang="ru-RU" altLang="ru-RU" sz="2400" dirty="0" err="1"/>
              <a:t>school</a:t>
            </a:r>
            <a:r>
              <a:rPr lang="ru-RU" altLang="ru-RU" sz="2400" dirty="0"/>
              <a:t> </a:t>
            </a:r>
            <a:r>
              <a:rPr lang="ru-RU" altLang="ru-RU" sz="2400" dirty="0" err="1"/>
              <a:t>or</a:t>
            </a:r>
            <a:r>
              <a:rPr lang="ru-RU" altLang="ru-RU" sz="2400" dirty="0"/>
              <a:t> </a:t>
            </a:r>
            <a:r>
              <a:rPr lang="ru-RU" altLang="ru-RU" sz="2400" dirty="0" err="1"/>
              <a:t>college</a:t>
            </a:r>
            <a:r>
              <a:rPr lang="ru-RU" altLang="ru-RU" sz="2400" dirty="0"/>
              <a:t>, </a:t>
            </a:r>
            <a:r>
              <a:rPr lang="ru-RU" altLang="ru-RU" sz="2400" dirty="0" err="1"/>
              <a:t>or</a:t>
            </a:r>
            <a:r>
              <a:rPr lang="ru-RU" altLang="ru-RU" sz="2400" dirty="0"/>
              <a:t> </a:t>
            </a:r>
            <a:r>
              <a:rPr lang="ru-RU" altLang="ru-RU" sz="2400" dirty="0" err="1"/>
              <a:t>by</a:t>
            </a:r>
            <a:r>
              <a:rPr lang="ru-RU" altLang="ru-RU" sz="2400" dirty="0"/>
              <a:t> </a:t>
            </a:r>
            <a:r>
              <a:rPr lang="ru-RU" altLang="ru-RU" sz="2400" dirty="0" err="1"/>
              <a:t>direct</a:t>
            </a:r>
            <a:r>
              <a:rPr lang="ru-RU" altLang="ru-RU" sz="2400" dirty="0"/>
              <a:t> </a:t>
            </a:r>
            <a:r>
              <a:rPr lang="ru-RU" altLang="ru-RU" sz="2400" dirty="0" err="1"/>
              <a:t>experience</a:t>
            </a:r>
            <a:r>
              <a:rPr lang="ru-RU" altLang="ru-RU" sz="2400" dirty="0"/>
              <a:t>), </a:t>
            </a:r>
            <a:r>
              <a:rPr lang="ru-RU" altLang="ru-RU" sz="2400" dirty="0" err="1"/>
              <a:t>he</a:t>
            </a:r>
            <a:r>
              <a:rPr lang="ru-RU" altLang="ru-RU" sz="2400" dirty="0"/>
              <a:t> </a:t>
            </a:r>
            <a:r>
              <a:rPr lang="ru-RU" altLang="ru-RU" sz="2400" dirty="0" err="1"/>
              <a:t>or</a:t>
            </a:r>
            <a:r>
              <a:rPr lang="ru-RU" altLang="ru-RU" sz="2400" dirty="0"/>
              <a:t> </a:t>
            </a:r>
            <a:r>
              <a:rPr lang="ru-RU" altLang="ru-RU" sz="2400" dirty="0" err="1"/>
              <a:t>she</a:t>
            </a:r>
            <a:r>
              <a:rPr lang="ru-RU" altLang="ru-RU" sz="2400" dirty="0"/>
              <a:t> </a:t>
            </a:r>
            <a:r>
              <a:rPr lang="ru-RU" altLang="ru-RU" sz="2400" dirty="0" err="1"/>
              <a:t>does</a:t>
            </a:r>
            <a:r>
              <a:rPr lang="ru-RU" altLang="ru-RU" sz="2400" dirty="0"/>
              <a:t> </a:t>
            </a:r>
            <a:r>
              <a:rPr lang="ru-RU" altLang="ru-RU" sz="2400" dirty="0" err="1"/>
              <a:t>not</a:t>
            </a:r>
            <a:r>
              <a:rPr lang="ru-RU" altLang="ru-RU" sz="2400" dirty="0"/>
              <a:t> </a:t>
            </a:r>
            <a:r>
              <a:rPr lang="ru-RU" altLang="ru-RU" sz="2400" dirty="0" err="1"/>
              <a:t>keep</a:t>
            </a:r>
            <a:r>
              <a:rPr lang="ru-RU" altLang="ru-RU" sz="2400" dirty="0"/>
              <a:t> </a:t>
            </a:r>
            <a:r>
              <a:rPr lang="ru-RU" altLang="ru-RU" sz="2400" dirty="0" err="1"/>
              <a:t>these</a:t>
            </a:r>
            <a:r>
              <a:rPr lang="ru-RU" altLang="ru-RU" sz="2400" dirty="0"/>
              <a:t> </a:t>
            </a:r>
            <a:r>
              <a:rPr lang="ru-RU" altLang="ru-RU" sz="2400" dirty="0" err="1"/>
              <a:t>languages</a:t>
            </a:r>
            <a:r>
              <a:rPr lang="ru-RU" altLang="ru-RU" sz="2400" dirty="0"/>
              <a:t> </a:t>
            </a:r>
            <a:r>
              <a:rPr lang="ru-RU" altLang="ru-RU" sz="2400" dirty="0" err="1"/>
              <a:t>and</a:t>
            </a:r>
            <a:r>
              <a:rPr lang="ru-RU" altLang="ru-RU" sz="2400" dirty="0"/>
              <a:t> </a:t>
            </a:r>
            <a:r>
              <a:rPr lang="ru-RU" altLang="ru-RU" sz="2400" dirty="0" err="1"/>
              <a:t>cultures</a:t>
            </a:r>
            <a:r>
              <a:rPr lang="ru-RU" altLang="ru-RU" sz="2400" dirty="0"/>
              <a:t> </a:t>
            </a:r>
            <a:r>
              <a:rPr lang="ru-RU" altLang="ru-RU" sz="2400" dirty="0" err="1"/>
              <a:t>in</a:t>
            </a:r>
            <a:r>
              <a:rPr lang="ru-RU" altLang="ru-RU" sz="2400" dirty="0"/>
              <a:t> </a:t>
            </a:r>
            <a:r>
              <a:rPr lang="ru-RU" altLang="ru-RU" sz="2400" dirty="0" err="1"/>
              <a:t>strictly</a:t>
            </a:r>
            <a:r>
              <a:rPr lang="ru-RU" altLang="ru-RU" sz="2400" dirty="0"/>
              <a:t> </a:t>
            </a:r>
            <a:r>
              <a:rPr lang="ru-RU" altLang="ru-RU" sz="2400" dirty="0" err="1"/>
              <a:t>separated</a:t>
            </a:r>
            <a:r>
              <a:rPr lang="ru-RU" altLang="ru-RU" sz="2400" dirty="0"/>
              <a:t> </a:t>
            </a:r>
            <a:r>
              <a:rPr lang="ru-RU" altLang="ru-RU" sz="2400" dirty="0" err="1"/>
              <a:t>mental</a:t>
            </a:r>
            <a:r>
              <a:rPr lang="ru-RU" altLang="ru-RU" sz="2400" dirty="0"/>
              <a:t> </a:t>
            </a:r>
            <a:r>
              <a:rPr lang="ru-RU" altLang="ru-RU" sz="2400" dirty="0" err="1"/>
              <a:t>compartments</a:t>
            </a:r>
            <a:r>
              <a:rPr lang="ru-RU" altLang="ru-RU" sz="2400" dirty="0"/>
              <a:t>, </a:t>
            </a:r>
            <a:r>
              <a:rPr lang="ru-RU" altLang="ru-RU" sz="2400" dirty="0" err="1"/>
              <a:t>but</a:t>
            </a:r>
            <a:r>
              <a:rPr lang="ru-RU" altLang="ru-RU" sz="2400" dirty="0"/>
              <a:t> </a:t>
            </a:r>
            <a:r>
              <a:rPr lang="ru-RU" altLang="ru-RU" sz="2400" dirty="0" err="1"/>
              <a:t>rather</a:t>
            </a:r>
            <a:r>
              <a:rPr lang="ru-RU" altLang="ru-RU" sz="2400" dirty="0"/>
              <a:t> </a:t>
            </a:r>
            <a:r>
              <a:rPr lang="ru-RU" altLang="ru-RU" sz="2400" dirty="0" err="1"/>
              <a:t>builds</a:t>
            </a:r>
            <a:r>
              <a:rPr lang="ru-RU" altLang="ru-RU" sz="2400" dirty="0"/>
              <a:t> </a:t>
            </a:r>
            <a:r>
              <a:rPr lang="ru-RU" altLang="ru-RU" sz="2400" dirty="0" err="1"/>
              <a:t>up</a:t>
            </a:r>
            <a:r>
              <a:rPr lang="ru-RU" altLang="ru-RU" sz="2400" dirty="0"/>
              <a:t> a </a:t>
            </a:r>
            <a:r>
              <a:rPr lang="ru-RU" altLang="ru-RU" sz="2400" dirty="0" err="1"/>
              <a:t>communicative</a:t>
            </a:r>
            <a:r>
              <a:rPr lang="ru-RU" altLang="ru-RU" sz="2400" dirty="0"/>
              <a:t> </a:t>
            </a:r>
            <a:r>
              <a:rPr lang="ru-RU" altLang="ru-RU" sz="2400" dirty="0" err="1"/>
              <a:t>competence</a:t>
            </a:r>
            <a:r>
              <a:rPr lang="ru-RU" altLang="ru-RU" sz="2400" dirty="0"/>
              <a:t> </a:t>
            </a:r>
            <a:r>
              <a:rPr lang="ru-RU" altLang="ru-RU" sz="2400" dirty="0" err="1"/>
              <a:t>to</a:t>
            </a:r>
            <a:r>
              <a:rPr lang="ru-RU" altLang="ru-RU" sz="2400" dirty="0"/>
              <a:t> </a:t>
            </a:r>
            <a:r>
              <a:rPr lang="ru-RU" altLang="ru-RU" sz="2400" dirty="0" err="1"/>
              <a:t>which</a:t>
            </a:r>
            <a:r>
              <a:rPr lang="ru-RU" altLang="ru-RU" sz="2400" dirty="0"/>
              <a:t> </a:t>
            </a:r>
            <a:r>
              <a:rPr lang="ru-RU" altLang="ru-RU" sz="2400" dirty="0" err="1"/>
              <a:t>all</a:t>
            </a:r>
            <a:r>
              <a:rPr lang="ru-RU" altLang="ru-RU" sz="2400" dirty="0"/>
              <a:t> </a:t>
            </a:r>
            <a:r>
              <a:rPr lang="ru-RU" altLang="ru-RU" sz="2400" dirty="0" err="1"/>
              <a:t>knowledge</a:t>
            </a:r>
            <a:r>
              <a:rPr lang="ru-RU" altLang="ru-RU" sz="2400" dirty="0"/>
              <a:t> </a:t>
            </a:r>
            <a:r>
              <a:rPr lang="ru-RU" altLang="ru-RU" sz="2400" dirty="0" err="1"/>
              <a:t>and</a:t>
            </a:r>
            <a:r>
              <a:rPr lang="ru-RU" altLang="ru-RU" sz="2400" dirty="0"/>
              <a:t> </a:t>
            </a:r>
            <a:r>
              <a:rPr lang="ru-RU" altLang="ru-RU" sz="2400" dirty="0" err="1"/>
              <a:t>experience</a:t>
            </a:r>
            <a:r>
              <a:rPr lang="ru-RU" altLang="ru-RU" sz="2400" dirty="0"/>
              <a:t> </a:t>
            </a:r>
            <a:r>
              <a:rPr lang="ru-RU" altLang="ru-RU" sz="2400" dirty="0" err="1"/>
              <a:t>of</a:t>
            </a:r>
            <a:r>
              <a:rPr lang="ru-RU" altLang="ru-RU" sz="2400" dirty="0"/>
              <a:t> </a:t>
            </a:r>
            <a:r>
              <a:rPr lang="ru-RU" altLang="ru-RU" sz="2400" dirty="0" err="1"/>
              <a:t>language</a:t>
            </a:r>
            <a:r>
              <a:rPr lang="ru-RU" altLang="ru-RU" sz="2400" dirty="0"/>
              <a:t> </a:t>
            </a:r>
            <a:r>
              <a:rPr lang="ru-RU" altLang="ru-RU" sz="2400" dirty="0" err="1"/>
              <a:t>contributes</a:t>
            </a:r>
            <a:r>
              <a:rPr lang="ru-RU" altLang="ru-RU" sz="2400" dirty="0"/>
              <a:t> </a:t>
            </a:r>
            <a:r>
              <a:rPr lang="ru-RU" altLang="ru-RU" sz="2400" dirty="0" err="1"/>
              <a:t>and</a:t>
            </a:r>
            <a:r>
              <a:rPr lang="ru-RU" altLang="ru-RU" sz="2400" dirty="0"/>
              <a:t> </a:t>
            </a:r>
            <a:r>
              <a:rPr lang="ru-RU" altLang="ru-RU" sz="2400" dirty="0" err="1"/>
              <a:t>in</a:t>
            </a:r>
            <a:r>
              <a:rPr lang="ru-RU" altLang="ru-RU" sz="2400" dirty="0"/>
              <a:t> </a:t>
            </a:r>
            <a:r>
              <a:rPr lang="ru-RU" altLang="ru-RU" sz="2400" dirty="0" err="1"/>
              <a:t>which</a:t>
            </a:r>
            <a:r>
              <a:rPr lang="ru-RU" altLang="ru-RU" sz="2400" dirty="0"/>
              <a:t> </a:t>
            </a:r>
            <a:r>
              <a:rPr lang="ru-RU" altLang="ru-RU" sz="2400" dirty="0" err="1"/>
              <a:t>languages</a:t>
            </a:r>
            <a:r>
              <a:rPr lang="ru-RU" altLang="ru-RU" sz="2400" dirty="0"/>
              <a:t> </a:t>
            </a:r>
            <a:r>
              <a:rPr lang="ru-RU" altLang="ru-RU" sz="2400" dirty="0" err="1"/>
              <a:t>interrelate</a:t>
            </a:r>
            <a:r>
              <a:rPr lang="ru-RU" altLang="ru-RU" sz="2400" dirty="0"/>
              <a:t> </a:t>
            </a:r>
            <a:r>
              <a:rPr lang="ru-RU" altLang="ru-RU" sz="2400" dirty="0" err="1"/>
              <a:t>and</a:t>
            </a:r>
            <a:r>
              <a:rPr lang="ru-RU" altLang="ru-RU" sz="2400" dirty="0"/>
              <a:t> </a:t>
            </a:r>
            <a:r>
              <a:rPr lang="ru-RU" altLang="ru-RU" sz="2400" dirty="0" err="1"/>
              <a:t>interact</a:t>
            </a:r>
            <a:r>
              <a:rPr lang="ru-RU" altLang="ru-RU" sz="2400" dirty="0"/>
              <a:t>.</a:t>
            </a:r>
            <a:endParaRPr lang="ru-RU" sz="2400" dirty="0"/>
          </a:p>
        </p:txBody>
      </p:sp>
      <p:sp>
        <p:nvSpPr>
          <p:cNvPr id="6" name="Текст 5"/>
          <p:cNvSpPr>
            <a:spLocks noGrp="1"/>
          </p:cNvSpPr>
          <p:nvPr>
            <p:ph type="body" sz="quarter" idx="13"/>
          </p:nvPr>
        </p:nvSpPr>
        <p:spPr/>
        <p:txBody>
          <a:bodyPr/>
          <a:lstStyle/>
          <a:p>
            <a:endParaRPr lang="ru-RU"/>
          </a:p>
        </p:txBody>
      </p:sp>
      <p:sp>
        <p:nvSpPr>
          <p:cNvPr id="5" name="Текст 4"/>
          <p:cNvSpPr>
            <a:spLocks noGrp="1"/>
          </p:cNvSpPr>
          <p:nvPr>
            <p:ph type="body" idx="1"/>
          </p:nvPr>
        </p:nvSpPr>
        <p:spPr>
          <a:xfrm>
            <a:off x="2686748" y="5225936"/>
            <a:ext cx="8915399" cy="1555864"/>
          </a:xfrm>
        </p:spPr>
        <p:txBody>
          <a:bodyPr/>
          <a:lstStyle/>
          <a:p>
            <a:r>
              <a:rPr lang="ru-RU" dirty="0"/>
              <a:t> </a:t>
            </a:r>
            <a:r>
              <a:rPr lang="ru-RU" dirty="0">
                <a:solidFill>
                  <a:srgbClr val="C00000"/>
                </a:solidFill>
              </a:rPr>
              <a:t>“</a:t>
            </a:r>
            <a:r>
              <a:rPr lang="ru-RU" i="1" dirty="0" err="1">
                <a:solidFill>
                  <a:srgbClr val="C00000"/>
                </a:solidFill>
              </a:rPr>
              <a:t>Common</a:t>
            </a:r>
            <a:r>
              <a:rPr lang="ru-RU" i="1" dirty="0">
                <a:solidFill>
                  <a:srgbClr val="C00000"/>
                </a:solidFill>
              </a:rPr>
              <a:t> </a:t>
            </a:r>
            <a:r>
              <a:rPr lang="ru-RU" i="1" dirty="0" err="1">
                <a:solidFill>
                  <a:srgbClr val="C00000"/>
                </a:solidFill>
              </a:rPr>
              <a:t>European</a:t>
            </a:r>
            <a:r>
              <a:rPr lang="ru-RU" i="1" dirty="0">
                <a:solidFill>
                  <a:srgbClr val="C00000"/>
                </a:solidFill>
              </a:rPr>
              <a:t> </a:t>
            </a:r>
            <a:r>
              <a:rPr lang="ru-RU" i="1" dirty="0" err="1">
                <a:solidFill>
                  <a:srgbClr val="C00000"/>
                </a:solidFill>
              </a:rPr>
              <a:t>Framework</a:t>
            </a:r>
            <a:r>
              <a:rPr lang="ru-RU" i="1" dirty="0">
                <a:solidFill>
                  <a:srgbClr val="C00000"/>
                </a:solidFill>
              </a:rPr>
              <a:t> </a:t>
            </a:r>
            <a:r>
              <a:rPr lang="ru-RU" i="1" dirty="0" err="1">
                <a:solidFill>
                  <a:srgbClr val="C00000"/>
                </a:solidFill>
              </a:rPr>
              <a:t>of</a:t>
            </a:r>
            <a:r>
              <a:rPr lang="ru-RU" i="1" dirty="0">
                <a:solidFill>
                  <a:srgbClr val="C00000"/>
                </a:solidFill>
              </a:rPr>
              <a:t> </a:t>
            </a:r>
            <a:r>
              <a:rPr lang="ru-RU" i="1" dirty="0" err="1">
                <a:solidFill>
                  <a:srgbClr val="C00000"/>
                </a:solidFill>
              </a:rPr>
              <a:t>Reference</a:t>
            </a:r>
            <a:r>
              <a:rPr lang="ru-RU" i="1" dirty="0">
                <a:solidFill>
                  <a:srgbClr val="C00000"/>
                </a:solidFill>
              </a:rPr>
              <a:t> </a:t>
            </a:r>
            <a:r>
              <a:rPr lang="ru-RU" i="1" dirty="0" err="1">
                <a:solidFill>
                  <a:srgbClr val="C00000"/>
                </a:solidFill>
              </a:rPr>
              <a:t>for</a:t>
            </a:r>
            <a:r>
              <a:rPr lang="ru-RU" i="1" dirty="0">
                <a:solidFill>
                  <a:srgbClr val="C00000"/>
                </a:solidFill>
              </a:rPr>
              <a:t> </a:t>
            </a:r>
            <a:r>
              <a:rPr lang="ru-RU" i="1" dirty="0" err="1">
                <a:solidFill>
                  <a:srgbClr val="C00000"/>
                </a:solidFill>
              </a:rPr>
              <a:t>Languages</a:t>
            </a:r>
            <a:r>
              <a:rPr lang="ru-RU" i="1" dirty="0">
                <a:solidFill>
                  <a:srgbClr val="C00000"/>
                </a:solidFill>
              </a:rPr>
              <a:t>: </a:t>
            </a:r>
            <a:r>
              <a:rPr lang="ru-RU" i="1" dirty="0" err="1">
                <a:solidFill>
                  <a:srgbClr val="C00000"/>
                </a:solidFill>
              </a:rPr>
              <a:t>learning</a:t>
            </a:r>
            <a:r>
              <a:rPr lang="ru-RU" i="1" dirty="0">
                <a:solidFill>
                  <a:srgbClr val="C00000"/>
                </a:solidFill>
              </a:rPr>
              <a:t>, </a:t>
            </a:r>
            <a:r>
              <a:rPr lang="ru-RU" i="1" dirty="0" err="1">
                <a:solidFill>
                  <a:srgbClr val="C00000"/>
                </a:solidFill>
              </a:rPr>
              <a:t>teaching</a:t>
            </a:r>
            <a:r>
              <a:rPr lang="ru-RU" i="1" dirty="0">
                <a:solidFill>
                  <a:srgbClr val="C00000"/>
                </a:solidFill>
              </a:rPr>
              <a:t>, </a:t>
            </a:r>
            <a:r>
              <a:rPr lang="ru-RU" i="1" dirty="0" err="1">
                <a:solidFill>
                  <a:srgbClr val="C00000"/>
                </a:solidFill>
              </a:rPr>
              <a:t>assessment</a:t>
            </a:r>
            <a:r>
              <a:rPr lang="ru-RU" dirty="0">
                <a:solidFill>
                  <a:srgbClr val="C00000"/>
                </a:solidFill>
              </a:rPr>
              <a:t>” </a:t>
            </a:r>
          </a:p>
        </p:txBody>
      </p:sp>
    </p:spTree>
    <p:extLst>
      <p:ext uri="{BB962C8B-B14F-4D97-AF65-F5344CB8AC3E}">
        <p14:creationId xmlns:p14="http://schemas.microsoft.com/office/powerpoint/2010/main" val="359555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2400" dirty="0" smtClean="0"/>
              <a:t>We need to consider how people engage with each other, tailor their language uses reciprocally, display uptake, resist dominant conventions, and co-construct meanings in relation to existing </a:t>
            </a:r>
            <a:r>
              <a:rPr lang="en-US" sz="2400" dirty="0"/>
              <a:t>norms and </a:t>
            </a:r>
            <a:r>
              <a:rPr lang="en-US" sz="2400" dirty="0" smtClean="0"/>
              <a:t>ideologies in actual interactions</a:t>
            </a:r>
            <a:endParaRPr lang="ru-RU" sz="2400" dirty="0"/>
          </a:p>
        </p:txBody>
      </p:sp>
      <p:sp>
        <p:nvSpPr>
          <p:cNvPr id="5" name="Текст 4"/>
          <p:cNvSpPr>
            <a:spLocks noGrp="1"/>
          </p:cNvSpPr>
          <p:nvPr>
            <p:ph type="body" sz="half" idx="2"/>
          </p:nvPr>
        </p:nvSpPr>
        <p:spPr/>
        <p:txBody>
          <a:bodyPr>
            <a:normAutofit/>
          </a:bodyPr>
          <a:lstStyle/>
          <a:p>
            <a:r>
              <a:rPr lang="en-US" sz="2000" b="1" i="1" dirty="0" err="1" smtClean="0"/>
              <a:t>Translingual</a:t>
            </a:r>
            <a:r>
              <a:rPr lang="en-US" sz="2000" b="1" i="1" dirty="0" smtClean="0"/>
              <a:t> Practice: Global </a:t>
            </a:r>
            <a:r>
              <a:rPr lang="en-US" sz="2000" b="1" i="1" dirty="0" err="1" smtClean="0"/>
              <a:t>Englishes</a:t>
            </a:r>
            <a:r>
              <a:rPr lang="en-US" sz="2000" b="1" i="1" dirty="0" smtClean="0"/>
              <a:t> and Cosmopolitan Relations. Routledge, 2013, p.28</a:t>
            </a:r>
            <a:endParaRPr lang="ru-RU" sz="2000" b="1" i="1" dirty="0"/>
          </a:p>
        </p:txBody>
      </p:sp>
      <p:sp>
        <p:nvSpPr>
          <p:cNvPr id="6" name="Текст 5"/>
          <p:cNvSpPr>
            <a:spLocks noGrp="1"/>
          </p:cNvSpPr>
          <p:nvPr>
            <p:ph type="body" sz="quarter" idx="13"/>
          </p:nvPr>
        </p:nvSpPr>
        <p:spPr/>
        <p:txBody>
          <a:bodyPr/>
          <a:lstStyle/>
          <a:p>
            <a:r>
              <a:rPr lang="en-US" dirty="0" smtClean="0"/>
              <a:t>S. </a:t>
            </a:r>
            <a:r>
              <a:rPr lang="en-US" dirty="0" err="1" smtClean="0"/>
              <a:t>Canagarajah</a:t>
            </a:r>
            <a:r>
              <a:rPr lang="en-US" dirty="0" smtClean="0"/>
              <a:t> </a:t>
            </a:r>
            <a:endParaRPr lang="ru-RU" dirty="0"/>
          </a:p>
        </p:txBody>
      </p:sp>
    </p:spTree>
    <p:extLst>
      <p:ext uri="{BB962C8B-B14F-4D97-AF65-F5344CB8AC3E}">
        <p14:creationId xmlns:p14="http://schemas.microsoft.com/office/powerpoint/2010/main" val="107598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3" y="0"/>
            <a:ext cx="8911687" cy="938784"/>
          </a:xfrm>
        </p:spPr>
        <p:txBody>
          <a:bodyPr>
            <a:normAutofit fontScale="90000"/>
          </a:bodyPr>
          <a:lstStyle/>
          <a:p>
            <a:r>
              <a:rPr lang="en-US" sz="2800" b="1" dirty="0" err="1" smtClean="0">
                <a:solidFill>
                  <a:srgbClr val="C00000"/>
                </a:solidFill>
              </a:rPr>
              <a:t>Intonational</a:t>
            </a:r>
            <a:r>
              <a:rPr lang="en-US" sz="2800" b="1" dirty="0" smtClean="0">
                <a:solidFill>
                  <a:srgbClr val="C00000"/>
                </a:solidFill>
              </a:rPr>
              <a:t> Constructions of the Russian Language</a:t>
            </a:r>
            <a:br>
              <a:rPr lang="en-US" sz="2800" b="1" dirty="0" smtClean="0">
                <a:solidFill>
                  <a:srgbClr val="C00000"/>
                </a:solidFill>
              </a:rPr>
            </a:br>
            <a:r>
              <a:rPr lang="en-US" sz="2800" b="1" dirty="0" smtClean="0">
                <a:solidFill>
                  <a:srgbClr val="C00000"/>
                </a:solidFill>
              </a:rPr>
              <a:t> (by E.A. </a:t>
            </a:r>
            <a:r>
              <a:rPr lang="en-US" sz="2800" b="1" dirty="0" err="1" smtClean="0">
                <a:solidFill>
                  <a:srgbClr val="C00000"/>
                </a:solidFill>
              </a:rPr>
              <a:t>Brizgunova</a:t>
            </a:r>
            <a:r>
              <a:rPr lang="en-US" sz="2800" b="1" dirty="0" smtClean="0">
                <a:solidFill>
                  <a:srgbClr val="C00000"/>
                </a:solidFill>
              </a:rPr>
              <a:t>)</a:t>
            </a:r>
            <a:endParaRPr lang="ru-RU" sz="2800" b="1" dirty="0">
              <a:solidFill>
                <a:srgbClr val="C00000"/>
              </a:solidFill>
            </a:endParaRPr>
          </a:p>
        </p:txBody>
      </p:sp>
      <p:pic>
        <p:nvPicPr>
          <p:cNvPr id="4" name="Объект 3"/>
          <p:cNvPicPr>
            <a:picLocks noGrp="1" noChangeAspect="1"/>
          </p:cNvPicPr>
          <p:nvPr>
            <p:ph idx="1"/>
          </p:nvPr>
        </p:nvPicPr>
        <p:blipFill>
          <a:blip r:embed="rId2"/>
          <a:stretch>
            <a:fillRect/>
          </a:stretch>
        </p:blipFill>
        <p:spPr>
          <a:xfrm>
            <a:off x="2340864" y="938784"/>
            <a:ext cx="9851136" cy="5826506"/>
          </a:xfrm>
          <a:prstGeom prst="rect">
            <a:avLst/>
          </a:prstGeom>
        </p:spPr>
      </p:pic>
    </p:spTree>
    <p:extLst>
      <p:ext uri="{BB962C8B-B14F-4D97-AF65-F5344CB8AC3E}">
        <p14:creationId xmlns:p14="http://schemas.microsoft.com/office/powerpoint/2010/main" val="99978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57600" y="643051"/>
            <a:ext cx="6096000" cy="646331"/>
          </a:xfrm>
          <a:prstGeom prst="rect">
            <a:avLst/>
          </a:prstGeom>
        </p:spPr>
        <p:txBody>
          <a:bodyPr>
            <a:spAutoFit/>
          </a:bodyPr>
          <a:lstStyle/>
          <a:p>
            <a:r>
              <a:rPr lang="en-US" dirty="0">
                <a:hlinkClick r:id="rId2"/>
              </a:rPr>
              <a:t>Learn intonation in </a:t>
            </a:r>
            <a:r>
              <a:rPr lang="en-US" dirty="0" err="1">
                <a:hlinkClick r:id="rId2"/>
              </a:rPr>
              <a:t>russian</a:t>
            </a:r>
            <a:r>
              <a:rPr lang="en-US" dirty="0">
                <a:hlinkClick r:id="rId2"/>
              </a:rPr>
              <a:t> general questions Part 3 - YouTube</a:t>
            </a:r>
            <a:r>
              <a:rPr lang="en-US" dirty="0"/>
              <a:t> </a:t>
            </a:r>
            <a:endParaRPr lang="ru-RU" dirty="0"/>
          </a:p>
        </p:txBody>
      </p:sp>
      <p:sp>
        <p:nvSpPr>
          <p:cNvPr id="6" name="Прямоугольник 5"/>
          <p:cNvSpPr/>
          <p:nvPr/>
        </p:nvSpPr>
        <p:spPr>
          <a:xfrm>
            <a:off x="3657600" y="1682788"/>
            <a:ext cx="6096000" cy="369332"/>
          </a:xfrm>
          <a:prstGeom prst="rect">
            <a:avLst/>
          </a:prstGeom>
        </p:spPr>
        <p:txBody>
          <a:bodyPr>
            <a:spAutoFit/>
          </a:bodyPr>
          <a:lstStyle/>
          <a:p>
            <a:endParaRPr lang="ru-RU" dirty="0"/>
          </a:p>
        </p:txBody>
      </p:sp>
      <p:sp>
        <p:nvSpPr>
          <p:cNvPr id="7" name="Прямоугольник 6"/>
          <p:cNvSpPr/>
          <p:nvPr/>
        </p:nvSpPr>
        <p:spPr>
          <a:xfrm>
            <a:off x="3278562" y="3244334"/>
            <a:ext cx="184731" cy="369332"/>
          </a:xfrm>
          <a:prstGeom prst="rect">
            <a:avLst/>
          </a:prstGeom>
        </p:spPr>
        <p:txBody>
          <a:bodyPr wrap="none">
            <a:spAutoFit/>
          </a:bodyPr>
          <a:lstStyle/>
          <a:p>
            <a:endParaRPr lang="ru-RU" dirty="0"/>
          </a:p>
        </p:txBody>
      </p:sp>
      <p:sp>
        <p:nvSpPr>
          <p:cNvPr id="8" name="Прямоугольник 7"/>
          <p:cNvSpPr/>
          <p:nvPr/>
        </p:nvSpPr>
        <p:spPr>
          <a:xfrm>
            <a:off x="3767329" y="4352544"/>
            <a:ext cx="201144" cy="346210"/>
          </a:xfrm>
          <a:prstGeom prst="rect">
            <a:avLst/>
          </a:prstGeom>
        </p:spPr>
        <p:txBody>
          <a:bodyPr wrap="square">
            <a:spAutoFit/>
          </a:bodyPr>
          <a:lstStyle/>
          <a:p>
            <a:endParaRPr lang="ru-RU" dirty="0"/>
          </a:p>
        </p:txBody>
      </p:sp>
      <p:sp>
        <p:nvSpPr>
          <p:cNvPr id="9" name="Прямоугольник 8"/>
          <p:cNvSpPr/>
          <p:nvPr/>
        </p:nvSpPr>
        <p:spPr>
          <a:xfrm>
            <a:off x="4356443" y="2225332"/>
            <a:ext cx="3113353" cy="369332"/>
          </a:xfrm>
          <a:prstGeom prst="rect">
            <a:avLst/>
          </a:prstGeom>
        </p:spPr>
        <p:txBody>
          <a:bodyPr wrap="none">
            <a:spAutoFit/>
          </a:bodyPr>
          <a:lstStyle/>
          <a:p>
            <a:r>
              <a:rPr lang="en-US" dirty="0">
                <a:hlinkClick r:id="rId3"/>
              </a:rPr>
              <a:t>RUSSIAN INTONATION: ik-2</a:t>
            </a:r>
            <a:r>
              <a:rPr lang="en-US" dirty="0"/>
              <a:t> </a:t>
            </a:r>
            <a:endParaRPr lang="ru-RU" dirty="0"/>
          </a:p>
        </p:txBody>
      </p:sp>
    </p:spTree>
    <p:extLst>
      <p:ext uri="{BB962C8B-B14F-4D97-AF65-F5344CB8AC3E}">
        <p14:creationId xmlns:p14="http://schemas.microsoft.com/office/powerpoint/2010/main" val="156841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0"/>
            <a:ext cx="8911687" cy="976090"/>
          </a:xfrm>
        </p:spPr>
        <p:txBody>
          <a:bodyPr>
            <a:normAutofit/>
          </a:bodyPr>
          <a:lstStyle/>
          <a:p>
            <a:r>
              <a:rPr lang="en-US" sz="2800" dirty="0" smtClean="0">
                <a:solidFill>
                  <a:schemeClr val="accent1"/>
                </a:solidFill>
              </a:rPr>
              <a:t>English nuclear tones</a:t>
            </a:r>
            <a:endParaRPr lang="ru-RU" sz="2800" dirty="0">
              <a:solidFill>
                <a:schemeClr val="accent1"/>
              </a:solidFill>
            </a:endParaRPr>
          </a:p>
        </p:txBody>
      </p:sp>
      <p:pic>
        <p:nvPicPr>
          <p:cNvPr id="4" name="Объект 3" descr="https://t2t3publicspeech.files.wordpress.com/2011/12/intona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7450" y="976090"/>
            <a:ext cx="9734550" cy="5881910"/>
          </a:xfrm>
          <a:prstGeom prst="rect">
            <a:avLst/>
          </a:prstGeom>
          <a:noFill/>
          <a:ln>
            <a:noFill/>
          </a:ln>
        </p:spPr>
      </p:pic>
    </p:spTree>
    <p:extLst>
      <p:ext uri="{BB962C8B-B14F-4D97-AF65-F5344CB8AC3E}">
        <p14:creationId xmlns:p14="http://schemas.microsoft.com/office/powerpoint/2010/main" val="1280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1069" y="185960"/>
            <a:ext cx="8911687" cy="671290"/>
          </a:xfrm>
        </p:spPr>
        <p:txBody>
          <a:bodyPr>
            <a:normAutofit/>
          </a:bodyPr>
          <a:lstStyle/>
          <a:p>
            <a:r>
              <a:rPr lang="en-US" sz="2800" dirty="0" smtClean="0">
                <a:solidFill>
                  <a:schemeClr val="accent1"/>
                </a:solidFill>
              </a:rPr>
              <a:t>Chinese Tones</a:t>
            </a:r>
            <a:r>
              <a:rPr lang="ru-RU" sz="2800" dirty="0" smtClean="0">
                <a:solidFill>
                  <a:schemeClr val="accent1"/>
                </a:solidFill>
              </a:rPr>
              <a:t> (</a:t>
            </a:r>
            <a:r>
              <a:rPr lang="en-US" sz="2800" dirty="0" smtClean="0">
                <a:solidFill>
                  <a:schemeClr val="accent1"/>
                </a:solidFill>
              </a:rPr>
              <a:t>by N.A. </a:t>
            </a:r>
            <a:r>
              <a:rPr lang="en-US" sz="2800" dirty="0" err="1" smtClean="0">
                <a:solidFill>
                  <a:schemeClr val="accent1"/>
                </a:solidFill>
              </a:rPr>
              <a:t>Speshnev</a:t>
            </a:r>
            <a:r>
              <a:rPr lang="en-US" sz="2800" dirty="0" smtClean="0">
                <a:solidFill>
                  <a:schemeClr val="accent1"/>
                </a:solidFill>
              </a:rPr>
              <a:t>)</a:t>
            </a:r>
            <a:endParaRPr lang="ru-RU" sz="2800" dirty="0">
              <a:solidFill>
                <a:schemeClr val="accent1"/>
              </a:solidFill>
            </a:endParaRPr>
          </a:p>
        </p:txBody>
      </p:sp>
      <p:pic>
        <p:nvPicPr>
          <p:cNvPr id="4" name="Объект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14450" y="1104900"/>
            <a:ext cx="10877550" cy="5753100"/>
          </a:xfrm>
          <a:prstGeom prst="rect">
            <a:avLst/>
          </a:prstGeom>
          <a:noFill/>
          <a:ln>
            <a:noFill/>
          </a:ln>
        </p:spPr>
      </p:pic>
    </p:spTree>
    <p:extLst>
      <p:ext uri="{BB962C8B-B14F-4D97-AF65-F5344CB8AC3E}">
        <p14:creationId xmlns:p14="http://schemas.microsoft.com/office/powerpoint/2010/main" val="292299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46326" y="609600"/>
            <a:ext cx="8393926" cy="2895600"/>
          </a:xfrm>
        </p:spPr>
        <p:txBody>
          <a:bodyPr>
            <a:noAutofit/>
          </a:bodyPr>
          <a:lstStyle/>
          <a:p>
            <a:r>
              <a:rPr lang="en-US" sz="2400" dirty="0"/>
              <a:t>I have labeled the cross-language and cross-species use of acoustic frequency – whether in the sound source or the sound resonances -- to convey impressions of size (and related concepts) the “frequency code”.   </a:t>
            </a:r>
            <a:endParaRPr lang="ru-RU" sz="2400" dirty="0"/>
          </a:p>
        </p:txBody>
      </p:sp>
      <p:sp>
        <p:nvSpPr>
          <p:cNvPr id="6" name="Текст 5"/>
          <p:cNvSpPr>
            <a:spLocks noGrp="1"/>
          </p:cNvSpPr>
          <p:nvPr>
            <p:ph type="body" sz="quarter" idx="13"/>
          </p:nvPr>
        </p:nvSpPr>
        <p:spPr/>
        <p:txBody>
          <a:bodyPr/>
          <a:lstStyle/>
          <a:p>
            <a:endParaRPr lang="ru-RU"/>
          </a:p>
        </p:txBody>
      </p:sp>
      <p:sp>
        <p:nvSpPr>
          <p:cNvPr id="5" name="Текст 4"/>
          <p:cNvSpPr>
            <a:spLocks noGrp="1"/>
          </p:cNvSpPr>
          <p:nvPr>
            <p:ph type="body" idx="1"/>
          </p:nvPr>
        </p:nvSpPr>
        <p:spPr/>
        <p:txBody>
          <a:bodyPr/>
          <a:lstStyle/>
          <a:p>
            <a:r>
              <a:rPr lang="en-US" dirty="0"/>
              <a:t> John J. </a:t>
            </a:r>
            <a:r>
              <a:rPr lang="en-US" dirty="0" err="1"/>
              <a:t>Ohala</a:t>
            </a:r>
            <a:r>
              <a:rPr lang="en-US" dirty="0"/>
              <a:t> </a:t>
            </a:r>
            <a:r>
              <a:rPr lang="en-US" dirty="0" smtClean="0"/>
              <a:t>. Sound Symbolism. </a:t>
            </a:r>
            <a:br>
              <a:rPr lang="en-US" dirty="0" smtClean="0"/>
            </a:br>
            <a:r>
              <a:rPr lang="en-US" dirty="0" smtClean="0"/>
              <a:t> </a:t>
            </a:r>
            <a:r>
              <a:rPr lang="en-US" dirty="0"/>
              <a:t/>
            </a:r>
            <a:br>
              <a:rPr lang="en-US" dirty="0"/>
            </a:br>
            <a:r>
              <a:rPr lang="en-US" dirty="0" smtClean="0"/>
              <a:t>University </a:t>
            </a:r>
            <a:r>
              <a:rPr lang="en-US" dirty="0"/>
              <a:t>of California, Berkeley, P.3</a:t>
            </a:r>
            <a:br>
              <a:rPr lang="en-US" dirty="0"/>
            </a:br>
            <a:endParaRPr lang="ru-RU" dirty="0"/>
          </a:p>
        </p:txBody>
      </p:sp>
    </p:spTree>
    <p:extLst>
      <p:ext uri="{BB962C8B-B14F-4D97-AF65-F5344CB8AC3E}">
        <p14:creationId xmlns:p14="http://schemas.microsoft.com/office/powerpoint/2010/main" val="2683799843"/>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3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4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557</TotalTime>
  <Words>1034</Words>
  <Application>Microsoft Office PowerPoint</Application>
  <PresentationFormat>Широкоэкранный</PresentationFormat>
  <Paragraphs>216</Paragraphs>
  <Slides>19</Slides>
  <Notes>1</Notes>
  <HiddenSlides>0</HiddenSlides>
  <MMClips>2</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19</vt:i4>
      </vt:variant>
    </vt:vector>
  </HeadingPairs>
  <TitlesOfParts>
    <vt:vector size="30" baseType="lpstr">
      <vt:lpstr>SimSun</vt:lpstr>
      <vt:lpstr>Arial</vt:lpstr>
      <vt:lpstr>Calibri</vt:lpstr>
      <vt:lpstr>Century Gothic</vt:lpstr>
      <vt:lpstr>Times New Roman</vt:lpstr>
      <vt:lpstr>Wingdings 3</vt:lpstr>
      <vt:lpstr>Легкий дым</vt:lpstr>
      <vt:lpstr>1_Легкий дым</vt:lpstr>
      <vt:lpstr>2_Легкий дым</vt:lpstr>
      <vt:lpstr>3_Легкий дым</vt:lpstr>
      <vt:lpstr>4_Легкий дым</vt:lpstr>
      <vt:lpstr>Testing and teaching English intonation to Chinese students</vt:lpstr>
      <vt:lpstr>Evolution of terms</vt:lpstr>
      <vt:lpstr>Multilingualism : “…the plurilingual approach emphasises the fact that as an individual person’s experience of language in its cultural contexts expands, from the language of the home to that of society at large and then to the languages of other peoples (whether learnt at school or college, or by direct experience), he or she does not keep these languages and cultures in strictly separated mental compartments, but rather builds up a communicative competence to which all knowledge and experience of language contributes and in which languages interrelate and interact.</vt:lpstr>
      <vt:lpstr>We need to consider how people engage with each other, tailor their language uses reciprocally, display uptake, resist dominant conventions, and co-construct meanings in relation to existing norms and ideologies in actual interactions</vt:lpstr>
      <vt:lpstr>Intonational Constructions of the Russian Language  (by E.A. Brizgunova)</vt:lpstr>
      <vt:lpstr>Презентация PowerPoint</vt:lpstr>
      <vt:lpstr>English nuclear tones</vt:lpstr>
      <vt:lpstr>Chinese Tones (by N.A. Speshnev)</vt:lpstr>
      <vt:lpstr>I have labeled the cross-language and cross-species use of acoustic frequency – whether in the sound source or the sound resonances -- to convey impressions of size (and related concepts) the “frequency code”.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Testing multilingual phonological competence</vt:lpstr>
      <vt:lpstr>Презентация PowerPoint</vt:lpstr>
      <vt:lpstr>Literature</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teaching English intonation to Chinese students</dc:title>
  <dc:creator>Irina Pavlovskaya</dc:creator>
  <cp:lastModifiedBy>ИРИНА</cp:lastModifiedBy>
  <cp:revision>33</cp:revision>
  <dcterms:created xsi:type="dcterms:W3CDTF">2016-04-08T23:17:41Z</dcterms:created>
  <dcterms:modified xsi:type="dcterms:W3CDTF">2016-09-03T16:03:23Z</dcterms:modified>
</cp:coreProperties>
</file>