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D24B-F01C-4F60-9705-F387382BEE7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5960-C33A-4204-A755-0786B7DA75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Статистическая обработка тестовых данных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72074"/>
            <a:ext cx="8229600" cy="1417638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где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N </a:t>
            </a:r>
            <a:r>
              <a:rPr lang="ru-RU" sz="2400" dirty="0"/>
              <a:t>является количеством исследуемых компонентов,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>¯</a:t>
            </a:r>
            <a:r>
              <a:rPr lang="en-US" sz="2400" dirty="0" smtClean="0"/>
              <a:t>r  </a:t>
            </a:r>
            <a:r>
              <a:rPr lang="ru-RU" sz="2400" dirty="0"/>
              <a:t>определяет средний коэффициент корреляции между компонентами.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Содержимое 3" descr="\alpha_{st} = {N\cdot\bar r \over 1 + (N-1)\cdot\bar r}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692948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>Где </a:t>
            </a:r>
            <a:r>
              <a:rPr lang="en-US" sz="2200" dirty="0" smtClean="0"/>
              <a:t>N</a:t>
            </a:r>
            <a:r>
              <a:rPr lang="ru-RU" sz="2200" dirty="0" smtClean="0"/>
              <a:t> </a:t>
            </a:r>
            <a:r>
              <a:rPr lang="ru-RU" sz="2200" dirty="0"/>
              <a:t>измеряет число исследуемых компонентов,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ru-RU" sz="2200" dirty="0"/>
              <a:t> </a:t>
            </a:r>
            <a:r>
              <a:rPr lang="en-US" sz="2200" dirty="0"/>
              <a:t>  </a:t>
            </a:r>
            <a:r>
              <a:rPr lang="ru-RU" sz="2200" dirty="0"/>
              <a:t>— средне квадратичное отклонение  всех исследованных множеств</a:t>
            </a:r>
            <a:r>
              <a:rPr lang="ru-RU" sz="2200" dirty="0" smtClean="0"/>
              <a:t>,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ru-RU" sz="2200" dirty="0"/>
              <a:t> </a:t>
            </a:r>
            <a:r>
              <a:rPr lang="en-US" sz="2200" dirty="0" smtClean="0"/>
              <a:t>        </a:t>
            </a:r>
            <a:r>
              <a:rPr lang="ru-RU" sz="2200" dirty="0" smtClean="0"/>
              <a:t> </a:t>
            </a:r>
            <a:r>
              <a:rPr lang="ru-RU" sz="2200" dirty="0"/>
              <a:t>- средне квадратичное отклонение  отдельного компонента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Содержимое 3" descr="\alpha = { { {N} \over{N-1} } \left( { { \sigma^{2}_{X} - \sum_{i=1}^N{\sigma^{2}_{Y_i}}} \over{\sigma^{2}_{X}} } \right) }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215106" cy="156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\sigma^{2}_{X}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21431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\sigma^{2}_{Y_i}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000108"/>
            <a:ext cx="2190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</a:t>
            </a:r>
            <a:r>
              <a:rPr lang="ru-RU" dirty="0" err="1" smtClean="0"/>
              <a:t>Кудера-Ричардсона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71538" y="2285992"/>
          <a:ext cx="7358114" cy="2571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Формула" r:id="rId3" imgW="1447560" imgH="507960" progId="Equation.3">
                  <p:embed/>
                </p:oleObj>
              </mc:Choice>
              <mc:Fallback>
                <p:oleObj name="Формула" r:id="rId3" imgW="144756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285992"/>
                        <a:ext cx="7358114" cy="2571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142984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/>
              <a:t>Наследов</a:t>
            </a:r>
            <a:r>
              <a:rPr lang="ru-RU" sz="2800" i="1" dirty="0" smtClean="0"/>
              <a:t> Л</a:t>
            </a:r>
            <a:r>
              <a:rPr lang="ru-RU" sz="2800" i="1" dirty="0"/>
              <a:t>. Д.</a:t>
            </a:r>
            <a:r>
              <a:rPr lang="ru-RU" sz="2800" dirty="0"/>
              <a:t> Математические методы психологического исследования. </a:t>
            </a:r>
            <a:r>
              <a:rPr lang="en-US" sz="2800" dirty="0" err="1"/>
              <a:t>Анализ</a:t>
            </a:r>
            <a:r>
              <a:rPr lang="en-US" sz="2800" dirty="0"/>
              <a:t> и </a:t>
            </a:r>
            <a:r>
              <a:rPr lang="en-US" sz="2800" dirty="0" err="1"/>
              <a:t>интерпретация</a:t>
            </a:r>
            <a:r>
              <a:rPr lang="en-US" sz="2800" dirty="0"/>
              <a:t> </a:t>
            </a:r>
            <a:r>
              <a:rPr lang="en-US" sz="2800" dirty="0" err="1"/>
              <a:t>данных</a:t>
            </a:r>
            <a:r>
              <a:rPr lang="en-US" sz="2800" dirty="0"/>
              <a:t>. </a:t>
            </a:r>
            <a:r>
              <a:rPr lang="en-US" sz="2800" dirty="0" err="1"/>
              <a:t>СПб</a:t>
            </a:r>
            <a:r>
              <a:rPr lang="en-US" sz="2800" dirty="0"/>
              <a:t>., 2006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FASETS, PROX, PAIR</a:t>
            </a:r>
            <a:r>
              <a:rPr lang="en-US" sz="2800" smtClean="0"/>
              <a:t>, UCON, ITEMAN, PSSS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анализа Г. Раша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683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458213"/>
              </p:ext>
            </p:extLst>
          </p:nvPr>
        </p:nvGraphicFramePr>
        <p:xfrm>
          <a:off x="2792298" y="1394008"/>
          <a:ext cx="1550846" cy="1487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Уравнение" r:id="rId3" imgW="469900" imgH="444500" progId="Equation.3">
                  <p:embed/>
                </p:oleObj>
              </mc:Choice>
              <mc:Fallback>
                <p:oleObj name="Уравнение" r:id="rId3" imgW="4699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298" y="1394008"/>
                        <a:ext cx="1550846" cy="14875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1857"/>
              </p:ext>
            </p:extLst>
          </p:nvPr>
        </p:nvGraphicFramePr>
        <p:xfrm>
          <a:off x="1716201" y="3140968"/>
          <a:ext cx="3703040" cy="221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Уравнение" r:id="rId5" imgW="964642" imgH="707404" progId="Equation.3">
                  <p:embed/>
                </p:oleObj>
              </mc:Choice>
              <mc:Fallback>
                <p:oleObj name="Уравнение" r:id="rId5" imgW="964642" imgH="70740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201" y="3140968"/>
                        <a:ext cx="3703040" cy="2216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1520" y="566308"/>
            <a:ext cx="1033544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Можно ввести понятия уровня подготовленности (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ability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kumimoji="0" lang="en-US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студента: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39552" y="2657318"/>
            <a:ext cx="103354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и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трудности заданий </a:t>
            </a:r>
            <a:r>
              <a:rPr kumimoji="0" lang="en-US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Модель Раша зависит только от отношения S к t поэтому носит название однопараметрической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Можно обозначить </a:t>
            </a:r>
            <a:r>
              <a:rPr lang="ru-RU" sz="2800" dirty="0" err="1"/>
              <a:t>lnt</a:t>
            </a:r>
            <a:r>
              <a:rPr lang="ru-RU" sz="2800" dirty="0"/>
              <a:t> = δ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Предлагается считать задания, с δ &gt; 2.6 очень сложными, с δ от 1,5 до 2.59 – трудными, -14.9 — 1.49 – заданиями среднего уровня сложности, -2,59 — -1,5 легкими, &lt; -2,6 – очень легки-ми . Задания, </a:t>
            </a:r>
            <a:r>
              <a:rPr lang="ru-RU" sz="2800" dirty="0" err="1"/>
              <a:t>оценивающиеся</a:t>
            </a:r>
            <a:r>
              <a:rPr lang="ru-RU" sz="2800" dirty="0"/>
              <a:t> нулями (предельно трудные) и единицами (предельно легкими), считаются «нетекстовыми», т.е. – </a:t>
            </a:r>
            <a:r>
              <a:rPr lang="ru-RU" sz="2800" dirty="0" err="1"/>
              <a:t>недифференцирующими</a:t>
            </a:r>
            <a:r>
              <a:rPr lang="ru-RU" sz="2800" dirty="0"/>
              <a:t> испытуемых по уровню подготовлен-</a:t>
            </a:r>
            <a:r>
              <a:rPr lang="ru-RU" sz="2800" dirty="0" err="1"/>
              <a:t>ности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5394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46" y="75892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Вводя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err="1"/>
              <a:t>lnS</a:t>
            </a:r>
            <a:r>
              <a:rPr lang="ru-RU" sz="2800" dirty="0"/>
              <a:t> = θ, </a:t>
            </a:r>
            <a:r>
              <a:rPr lang="ru-RU" sz="2800" dirty="0" err="1"/>
              <a:t>lnt</a:t>
            </a:r>
            <a:r>
              <a:rPr lang="ru-RU" sz="2800" dirty="0"/>
              <a:t> = δ</a:t>
            </a:r>
            <a:r>
              <a:rPr lang="ru-RU" sz="2800" dirty="0" smtClean="0"/>
              <a:t>,</a:t>
            </a:r>
          </a:p>
          <a:p>
            <a:endParaRPr lang="ru-RU" sz="2800" dirty="0"/>
          </a:p>
          <a:p>
            <a:r>
              <a:rPr lang="ru-RU" sz="2800" dirty="0"/>
              <a:t>получаем общий вид модели, или вероятность того, что участник с уровнем подготовки S, правильно выполнит задание трудности t: </a:t>
            </a:r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,</a:t>
            </a:r>
          </a:p>
          <a:p>
            <a:r>
              <a:rPr lang="ru-RU" sz="2800" dirty="0"/>
              <a:t>где θ — уровень обучающегося, а δ — сложность вопроса, модель верна для любого уровня трудности заданий и для любой пары участников тестирования.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922825"/>
            <a:ext cx="4308657" cy="140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75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0"/>
            <a:ext cx="8280919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70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3777"/>
              </p:ext>
            </p:extLst>
          </p:nvPr>
        </p:nvGraphicFramePr>
        <p:xfrm>
          <a:off x="1043608" y="1149896"/>
          <a:ext cx="7416824" cy="44393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18305">
                  <a:extLst>
                    <a:ext uri="{9D8B030D-6E8A-4147-A177-3AD203B41FA5}">
                      <a16:colId xmlns:a16="http://schemas.microsoft.com/office/drawing/2014/main" val="1842441578"/>
                    </a:ext>
                  </a:extLst>
                </a:gridCol>
                <a:gridCol w="1813329">
                  <a:extLst>
                    <a:ext uri="{9D8B030D-6E8A-4147-A177-3AD203B41FA5}">
                      <a16:colId xmlns:a16="http://schemas.microsoft.com/office/drawing/2014/main" val="2139975847"/>
                    </a:ext>
                  </a:extLst>
                </a:gridCol>
                <a:gridCol w="2485190">
                  <a:extLst>
                    <a:ext uri="{9D8B030D-6E8A-4147-A177-3AD203B41FA5}">
                      <a16:colId xmlns:a16="http://schemas.microsoft.com/office/drawing/2014/main" val="4244490458"/>
                    </a:ext>
                  </a:extLst>
                </a:gridCol>
              </a:tblGrid>
              <a:tr h="8089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изучения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языка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человек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значение модели Раша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644723"/>
                  </a:ext>
                </a:extLst>
              </a:tr>
              <a:tr h="4044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pre- intermediate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28541"/>
                  </a:ext>
                </a:extLst>
              </a:tr>
              <a:tr h="4044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intermediate -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542776"/>
                  </a:ext>
                </a:extLst>
              </a:tr>
              <a:tr h="4044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intermediate 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54348"/>
                  </a:ext>
                </a:extLst>
              </a:tr>
              <a:tr h="8056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upper-intermediate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532378"/>
                  </a:ext>
                </a:extLst>
              </a:tr>
              <a:tr h="8056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advanced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112652"/>
                  </a:ext>
                </a:extLst>
              </a:tr>
              <a:tr h="8056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списавших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0,79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992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9726" y="332656"/>
            <a:ext cx="668458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модели Раша для результатов теста в группах испытуемых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Первичные описательные статистики  и меры центральной тенденции</a:t>
            </a:r>
            <a:endParaRPr lang="en-US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  Средняя М </a:t>
            </a:r>
            <a:r>
              <a:rPr lang="ru-RU" dirty="0"/>
              <a:t>= </a:t>
            </a:r>
            <a:r>
              <a:rPr lang="ru-RU" i="1" dirty="0"/>
              <a:t>∑</a:t>
            </a:r>
            <a:r>
              <a:rPr lang="ru-RU" dirty="0"/>
              <a:t> </a:t>
            </a:r>
            <a:r>
              <a:rPr lang="ru-RU" dirty="0" err="1"/>
              <a:t>х</a:t>
            </a:r>
            <a:r>
              <a:rPr lang="ru-RU" dirty="0"/>
              <a:t> / </a:t>
            </a:r>
            <a:r>
              <a:rPr lang="en-US" dirty="0"/>
              <a:t>N</a:t>
            </a:r>
            <a:r>
              <a:rPr lang="ru-RU" dirty="0"/>
              <a:t>, </a:t>
            </a:r>
            <a:endParaRPr lang="en-US" dirty="0"/>
          </a:p>
          <a:p>
            <a:r>
              <a:rPr lang="ru-RU" dirty="0" smtClean="0"/>
              <a:t>Медиана (</a:t>
            </a:r>
            <a:r>
              <a:rPr lang="ru-RU" dirty="0" err="1" smtClean="0"/>
              <a:t>Ме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Мода (Мо)</a:t>
            </a:r>
          </a:p>
          <a:p>
            <a:r>
              <a:rPr lang="ru-RU" dirty="0" smtClean="0"/>
              <a:t>Размах колебаний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4345"/>
            <a:ext cx="8964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Литература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www.rasch-analysis.com</a:t>
            </a:r>
            <a:r>
              <a:rPr lang="en-US" sz="2400" dirty="0"/>
              <a:t>; .: www.fasets.com.www.ucon.be.www.winsteps.com/rasch.htm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Rasch</a:t>
            </a:r>
            <a:r>
              <a:rPr lang="en-US" sz="2400" dirty="0"/>
              <a:t>, G. Probabilistic models for some intelligence and attainment tests. (Copenhagen, Danish Institute for Educational Research), expanded edition (1980). Chicago: The University of Chicago Press;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Wright B. D., Masters G. N. Rating Scale Analysis: </a:t>
            </a:r>
            <a:r>
              <a:rPr lang="en-US" sz="2400" dirty="0" err="1"/>
              <a:t>Rasch</a:t>
            </a:r>
            <a:r>
              <a:rPr lang="en-US" sz="2400" dirty="0"/>
              <a:t> Measurement. Chicago, Mesa Press, 1982.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ru-RU" sz="2400" dirty="0"/>
              <a:t>Аванесов В.С. Основы теории педагогических заданий. Педагогические измерения, №2,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err="1"/>
              <a:t>Карданова</a:t>
            </a:r>
            <a:r>
              <a:rPr lang="ru-RU" sz="2400" dirty="0"/>
              <a:t>, Нейман Ю.М. Основные модели современной теории тестирования. Вопросы тестирования в образовании, № 7, 20032006.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Е.Ю.Карданова</a:t>
            </a:r>
            <a:r>
              <a:rPr lang="ru-RU" sz="2400" dirty="0"/>
              <a:t>. Педагогические тесты: теория, модели, методы. Вопросы тестирования в образовании, № 2, 2005.</a:t>
            </a:r>
          </a:p>
        </p:txBody>
      </p:sp>
    </p:spTree>
    <p:extLst>
      <p:ext uri="{BB962C8B-B14F-4D97-AF65-F5344CB8AC3E}">
        <p14:creationId xmlns:p14="http://schemas.microsoft.com/office/powerpoint/2010/main" val="62076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Стандартное нормальное распределение.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ru-RU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786873" cy="5286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Дисперсия и среднеквадратичное отклонение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975682"/>
              </p:ext>
            </p:extLst>
          </p:nvPr>
        </p:nvGraphicFramePr>
        <p:xfrm>
          <a:off x="1785918" y="2281846"/>
          <a:ext cx="5429288" cy="1585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3" imgW="1787760" imgH="585360" progId="Equation.3">
                  <p:embed/>
                </p:oleObj>
              </mc:Choice>
              <mc:Fallback>
                <p:oleObj name="Формула" r:id="rId3" imgW="1787760" imgH="585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281846"/>
                        <a:ext cx="5429288" cy="1585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010814"/>
              </p:ext>
            </p:extLst>
          </p:nvPr>
        </p:nvGraphicFramePr>
        <p:xfrm>
          <a:off x="1357290" y="4041646"/>
          <a:ext cx="6286544" cy="1747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5" imgW="1104840" imgH="533520" progId="Equation.3">
                  <p:embed/>
                </p:oleObj>
              </mc:Choice>
              <mc:Fallback>
                <p:oleObj name="Формула" r:id="rId5" imgW="1104840" imgH="533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041646"/>
                        <a:ext cx="6286544" cy="1747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Коэффициент </a:t>
            </a:r>
            <a:r>
              <a:rPr lang="ru-RU" sz="2400" dirty="0" err="1"/>
              <a:t>валидности</a:t>
            </a:r>
            <a:r>
              <a:rPr lang="ru-RU" sz="2400" dirty="0"/>
              <a:t> вычисляется как коэффициент корреляции между двумя пробами теста, возведенный в квадрат: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28728" y="2071678"/>
          <a:ext cx="6500858" cy="3143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3" imgW="1647360" imgH="641520" progId="Equation.3">
                  <p:embed/>
                </p:oleObj>
              </mc:Choice>
              <mc:Fallback>
                <p:oleObj name="Формула" r:id="rId3" imgW="1647360" imgH="641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2071678"/>
                        <a:ext cx="6500858" cy="3143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</a:t>
            </a:r>
            <a:r>
              <a:rPr lang="ru-RU" dirty="0" err="1" smtClean="0"/>
              <a:t>Спирмана-Брауна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14415" y="2357430"/>
          <a:ext cx="7000924" cy="292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3" imgW="1004400" imgH="545760" progId="Equation.3">
                  <p:embed/>
                </p:oleObj>
              </mc:Choice>
              <mc:Fallback>
                <p:oleObj name="Формула" r:id="rId3" imgW="100440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5" y="2357430"/>
                        <a:ext cx="7000924" cy="2928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 сложности вопроса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Facility Value (F.V.)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28663" y="2357430"/>
          <a:ext cx="7215238" cy="2643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3" imgW="1475280" imgH="496800" progId="Equation.3">
                  <p:embed/>
                </p:oleObj>
              </mc:Choice>
              <mc:Fallback>
                <p:oleObj name="Формула" r:id="rId3" imgW="1475280" imgH="496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3" y="2357430"/>
                        <a:ext cx="7215238" cy="2643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Дискриминантный</a:t>
            </a:r>
            <a:r>
              <a:rPr lang="ru-RU" dirty="0" smtClean="0"/>
              <a:t> коэффициент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57225" y="1857364"/>
          <a:ext cx="6858048" cy="36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3" imgW="752760" imgH="496800" progId="Equation.3">
                  <p:embed/>
                </p:oleObj>
              </mc:Choice>
              <mc:Fallback>
                <p:oleObj name="Формула" r:id="rId3" imgW="752760" imgH="496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5" y="1857364"/>
                        <a:ext cx="6858048" cy="364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643314"/>
            <a:ext cx="8229600" cy="2357454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где  </a:t>
            </a:r>
            <a:r>
              <a:rPr lang="en-US" sz="2400" i="1" dirty="0"/>
              <a:t>x</a:t>
            </a:r>
            <a:r>
              <a:rPr lang="ru-RU" sz="2400" dirty="0"/>
              <a:t> - среднее арифметическое всех индивидуальных оценок по </a:t>
            </a:r>
            <a:r>
              <a:rPr lang="ru-RU" sz="2400" dirty="0" smtClean="0"/>
              <a:t>тесту;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ru-RU" sz="2400" dirty="0"/>
              <a:t> - среднее арифметическое оценок по тесту у испытуемых, правильно выполнивших </a:t>
            </a:r>
            <a:r>
              <a:rPr lang="ru-RU" sz="2400" dirty="0" smtClean="0"/>
              <a:t>задание</a:t>
            </a:r>
            <a:br>
              <a:rPr lang="ru-RU" sz="2400" dirty="0" smtClean="0"/>
            </a:br>
            <a:r>
              <a:rPr lang="en-US" sz="2400" dirty="0" err="1"/>
              <a:t>σ</a:t>
            </a:r>
            <a:r>
              <a:rPr lang="en-US" sz="2400" baseline="-25000" dirty="0" err="1"/>
              <a:t>x</a:t>
            </a:r>
            <a:r>
              <a:rPr lang="ru-RU" sz="2400" dirty="0"/>
              <a:t> - среднеквадратическое отклонение индивидуальных оценок по тесту для выборки;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7929618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Статистическая обработка тестовых данных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Первичные описательные статистики  и меры центральной тенденции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 Стандартное нормальное распределение.&amp;#x0D;&amp;#x0A;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Дисперсия и среднеквадратичное отклонение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Коэффициент валидности вычисляется как коэффициент корреляции между двумя пробами теста, возведенный в квадрат:&amp;#x0D;&amp;#x0A;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Формула Спирмана-Брауна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Коэффициент сложности вопроса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Дискриминантный коэффициент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где  x - среднее арифметическое всех индивидуальных оценок по тесту; &amp;#x0D;&amp;#x0A;xn - среднее арифметическое оценок по тесту у&quot;/&gt;&lt;property id=&quot;20307&quot; value=&quot;264&quot;/&gt;&lt;/object&gt;&lt;object type=&quot;3&quot; unique_id=&quot;10013&quot;&gt;&lt;property id=&quot;20148&quot; value=&quot;5&quot;/&gt;&lt;property id=&quot;20300&quot; value=&quot;Slide 10 - &amp;quot;где&amp;#x0D;&amp;#x0A;N является количеством исследуемых компонентов,&amp;#x0D;&amp;#x0A;¯r  определяет средний коэффициент корреляции между компонента&quot;/&gt;&lt;property id=&quot;20307&quot; value=&quot;265&quot;/&gt;&lt;/object&gt;&lt;object type=&quot;3&quot; unique_id=&quot;10014&quot;&gt;&lt;property id=&quot;20148&quot; value=&quot;5&quot;/&gt;&lt;property id=&quot;20300&quot; value=&quot;Slide 11 - &amp;quot;Где N измеряет число исследуемых компонентов,&amp;#x0D;&amp;#x0A;   — средне квадратичное отклонение  всех исследованных множеств,&amp;#x0D;&amp;#x0A; &amp;#x0D;&amp;#x0A;&quot;/&gt;&lt;property id=&quot;20307&quot; value=&quot;266&quot;/&gt;&lt;/object&gt;&lt;object type=&quot;3&quot; unique_id=&quot;10015&quot;&gt;&lt;property id=&quot;20148&quot; value=&quot;5&quot;/&gt;&lt;property id=&quot;20300&quot; value=&quot;Slide 12 - &amp;quot;Формула Кудера-Ричардсона&amp;quot;&quot;/&gt;&lt;property id=&quot;20307&quot; value=&quot;267&quot;/&gt;&lt;/object&gt;&lt;object type=&quot;3&quot; unique_id=&quot;10016&quot;&gt;&lt;property id=&quot;20148&quot; value=&quot;5&quot;/&gt;&lt;property id=&quot;20300&quot; value=&quot;Slide 13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459</Words>
  <Application>Microsoft Office PowerPoint</Application>
  <PresentationFormat>Экран (4:3)</PresentationFormat>
  <Paragraphs>77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MS Mincho</vt:lpstr>
      <vt:lpstr>Arial</vt:lpstr>
      <vt:lpstr>Arial Unicode MS</vt:lpstr>
      <vt:lpstr>Calibri</vt:lpstr>
      <vt:lpstr>Times New Roman</vt:lpstr>
      <vt:lpstr>Тема Office</vt:lpstr>
      <vt:lpstr>Формула</vt:lpstr>
      <vt:lpstr>Microsoft Equation 3.0</vt:lpstr>
      <vt:lpstr>Статистическая обработка тестовых данных</vt:lpstr>
      <vt:lpstr>Первичные описательные статистики  и меры центральной тенденции</vt:lpstr>
      <vt:lpstr> Стандартное нормальное распределение. </vt:lpstr>
      <vt:lpstr>Дисперсия и среднеквадратичное отклонение</vt:lpstr>
      <vt:lpstr>Коэффициент валидности вычисляется как коэффициент корреляции между двумя пробами теста, возведенный в квадрат: </vt:lpstr>
      <vt:lpstr>Формула Спирмана-Брауна</vt:lpstr>
      <vt:lpstr>Коэффициент сложности вопроса</vt:lpstr>
      <vt:lpstr>Дискриминантный коэффициент</vt:lpstr>
      <vt:lpstr>где  x - среднее арифметическое всех индивидуальных оценок по тесту;  xn - среднее арифметическое оценок по тесту у испытуемых, правильно выполнивших задание σx - среднеквадратическое отклонение индивидуальных оценок по тесту для выборки;  </vt:lpstr>
      <vt:lpstr>где N является количеством исследуемых компонентов, ¯r  определяет средний коэффициент корреляции между компонентами.  </vt:lpstr>
      <vt:lpstr>Где N измеряет число исследуемых компонентов,    — средне квадратичное отклонение  всех исследованных множеств,             - средне квадратичное отклонение  отдельного компонента </vt:lpstr>
      <vt:lpstr>Формула Кудера-Ричардсона</vt:lpstr>
      <vt:lpstr>Презентация PowerPoint</vt:lpstr>
      <vt:lpstr>Метод анализа Г. Раша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Статистическая обработка тестовых данных</dc:title>
  <dc:creator>irina</dc:creator>
  <cp:lastModifiedBy>ИРИНА</cp:lastModifiedBy>
  <cp:revision>14</cp:revision>
  <dcterms:created xsi:type="dcterms:W3CDTF">2015-05-15T21:03:46Z</dcterms:created>
  <dcterms:modified xsi:type="dcterms:W3CDTF">2016-11-28T00:07:38Z</dcterms:modified>
</cp:coreProperties>
</file>