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9" r:id="rId30"/>
    <p:sldId id="291" r:id="rId31"/>
    <p:sldId id="290" r:id="rId32"/>
    <p:sldId id="292" r:id="rId33"/>
    <p:sldId id="294" r:id="rId34"/>
    <p:sldId id="295" r:id="rId35"/>
    <p:sldId id="296" r:id="rId36"/>
    <p:sldId id="293" r:id="rId37"/>
    <p:sldId id="285" r:id="rId38"/>
    <p:sldId id="286" r:id="rId39"/>
    <p:sldId id="287" r:id="rId40"/>
    <p:sldId id="288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3" r:id="rId57"/>
    <p:sldId id="312" r:id="rId58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37" autoAdjust="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72566DE-9859-4238-9A74-BE67D11FE24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2D37E93-8567-40A0-9A72-5B60712D6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DE-9859-4238-9A74-BE67D11FE24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7E93-8567-40A0-9A72-5B60712D6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DE-9859-4238-9A74-BE67D11FE24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7E93-8567-40A0-9A72-5B60712D6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DE-9859-4238-9A74-BE67D11FE24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7E93-8567-40A0-9A72-5B60712D6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DE-9859-4238-9A74-BE67D11FE24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7E93-8567-40A0-9A72-5B60712D6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DE-9859-4238-9A74-BE67D11FE24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7E93-8567-40A0-9A72-5B60712D6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2566DE-9859-4238-9A74-BE67D11FE24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D37E93-8567-40A0-9A72-5B60712D61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72566DE-9859-4238-9A74-BE67D11FE24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2D37E93-8567-40A0-9A72-5B60712D6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DE-9859-4238-9A74-BE67D11FE24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7E93-8567-40A0-9A72-5B60712D6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DE-9859-4238-9A74-BE67D11FE24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7E93-8567-40A0-9A72-5B60712D6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DE-9859-4238-9A74-BE67D11FE24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7E93-8567-40A0-9A72-5B60712D6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72566DE-9859-4238-9A74-BE67D11FE24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2D37E93-8567-40A0-9A72-5B60712D6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Лингводидактические основы тестирования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Проф. И.Ю. Павловская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1000"/>
          </a:blip>
          <a:srcRect t="52803" r="2667"/>
          <a:stretch>
            <a:fillRect/>
          </a:stretch>
        </p:blipFill>
        <p:spPr bwMode="auto">
          <a:xfrm>
            <a:off x="-928725" y="785794"/>
            <a:ext cx="105728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Рисунок 3. Цикл оценивания.</a:t>
            </a:r>
            <a:endParaRPr kumimoji="0" lang="en-US" altLang="zh-CN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500990" cy="607223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</a:t>
            </a:r>
            <a:r>
              <a:rPr kumimoji="0" lang="de-DE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Tempus ProSET</a:t>
            </a:r>
            <a:r>
              <a:rPr kumimoji="0" lang="ru-RU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2013)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Рисунок 1. Что тестируют преподаватели российских вузов?</a:t>
            </a:r>
            <a:endParaRPr kumimoji="0" lang="en-US" altLang="zh-CN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Диаграмма 1"/>
          <p:cNvPicPr>
            <a:picLocks noChangeArrowheads="1"/>
          </p:cNvPicPr>
          <p:nvPr/>
        </p:nvPicPr>
        <p:blipFill>
          <a:blip r:embed="rId2"/>
          <a:srcRect l="-742" t="-4729" r="-1253" b="-3418"/>
          <a:stretch>
            <a:fillRect/>
          </a:stretch>
        </p:blipFill>
        <p:spPr bwMode="auto">
          <a:xfrm>
            <a:off x="285720" y="1142984"/>
            <a:ext cx="8143932" cy="500066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390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</a:t>
            </a:r>
            <a:r>
              <a:rPr kumimoji="0" lang="de-DE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Onoprienko</a:t>
            </a:r>
            <a:r>
              <a:rPr kumimoji="0" lang="ru-RU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de-DE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Polshina</a:t>
            </a:r>
            <a:r>
              <a:rPr kumimoji="0" lang="ru-RU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2012)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Рисунок 2. Какие тесты используют преподаватели вузов?</a:t>
            </a:r>
            <a:endParaRPr kumimoji="0" lang="en-US" altLang="zh-CN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1" name="Объект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786842" cy="5500726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(</a:t>
            </a:r>
            <a:r>
              <a:rPr kumimoji="0" lang="en-US" altLang="zh-CN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Onoprienko</a:t>
            </a:r>
            <a:r>
              <a:rPr kumimoji="0" lang="ru-RU" altLang="zh-CN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Polshina</a:t>
            </a:r>
            <a:r>
              <a:rPr kumimoji="0" lang="ru-RU" altLang="zh-CN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2012)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6765" r="51"/>
          <a:stretch>
            <a:fillRect/>
          </a:stretch>
        </p:blipFill>
        <p:spPr bwMode="auto">
          <a:xfrm>
            <a:off x="0" y="928670"/>
            <a:ext cx="9358346" cy="573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785794"/>
            <a:ext cx="787717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4338" y="500042"/>
            <a:ext cx="831532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714356"/>
          <a:ext cx="8072492" cy="6130078"/>
        </p:xfrm>
        <a:graphic>
          <a:graphicData uri="http://schemas.openxmlformats.org/drawingml/2006/table">
            <a:tbl>
              <a:tblPr/>
              <a:tblGrid>
                <a:gridCol w="1852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5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9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Уровень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Виды контроля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Задачи контроля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Возможный формат заданий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3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Межнациональный (исследование, например,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AHELO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Диагностический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(тест уровня владения)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Сравнение уровня развития коммуникативной компетенции у студентов разных стран. 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Стандартизированное тестирование (письменное и устное)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Межнациональный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(экзамен типа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IELTS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TOEFL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Диагностический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(тест уровня владения)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Определение уровня владения, достаточного для работы или учебы в англоговорящей стране.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Стандартизированное тестирование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(письменное и устное)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Государственная аккредитация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Диагностический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(тест уровня владения)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Мониторинг качества образования в вузе, контроль за соблюдением ФГОС.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Стандартизированное (Интернет) тестирование (письменное и устное) 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Федеральный итоговый экзамен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Итоговый (тест достижений)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Определение соответствия уровня владения выпускника требованиям ФГОС.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Стандартизированное тестирование (письменное и устное)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67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Вузовский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Промежуточный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Итоговый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Обеспечение достижения студентами поставленных целей обучения. Объективная оценка знаний, умений и навыков. 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Задания на формирование и развитие умений письменной и устной речи в рамках изучаемых тем и жанров, творческие и исследовательские работы, подготовка и презентация проектов,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портфолио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, устный экзамен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6148991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Уровни, виды, формы и функции контроля в вузе 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2088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411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22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 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SKILLS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Levels</a:t>
                      </a:r>
                      <a:r>
                        <a:rPr lang="en-US" baseline="0" dirty="0" smtClean="0"/>
                        <a:t> of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Analysis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Lexis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Grammar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Listening</a:t>
                      </a:r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800" dirty="0" smtClean="0"/>
                        <a:t>sounds</a:t>
                      </a:r>
                      <a:endParaRPr lang="en-US" sz="2800" dirty="0"/>
                    </a:p>
                  </a:txBody>
                  <a:tcPr vert="vert"/>
                </a:tc>
                <a:tc rowSpan="4"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words</a:t>
                      </a:r>
                      <a:endParaRPr lang="en-US" sz="2800" dirty="0"/>
                    </a:p>
                  </a:txBody>
                  <a:tcPr vert="vert"/>
                </a:tc>
                <a:tc rowSpan="4"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Sentences</a:t>
                      </a:r>
                      <a:endParaRPr lang="en-US" sz="2400" dirty="0"/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Speaking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2088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31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155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239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562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8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1052736"/>
            <a:ext cx="8765541" cy="4647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Языковая политика </a:t>
            </a:r>
            <a:r>
              <a:rPr lang="ru-RU" sz="4800" dirty="0" smtClean="0"/>
              <a:t>Совета</a:t>
            </a:r>
          </a:p>
          <a:p>
            <a:r>
              <a:rPr lang="ru-RU" sz="4800" dirty="0" smtClean="0"/>
              <a:t> Европы</a:t>
            </a:r>
          </a:p>
          <a:p>
            <a:endParaRPr lang="ru-RU" sz="4000" dirty="0" smtClean="0"/>
          </a:p>
          <a:p>
            <a:r>
              <a:rPr lang="ru-RU" sz="4000" dirty="0" smtClean="0"/>
              <a:t>Общеевропейские компетенции</a:t>
            </a:r>
          </a:p>
          <a:p>
            <a:r>
              <a:rPr lang="ru-RU" sz="4000" dirty="0" smtClean="0"/>
              <a:t> владения иностранным языком</a:t>
            </a:r>
          </a:p>
          <a:p>
            <a:endParaRPr lang="ru-RU" sz="4000" dirty="0"/>
          </a:p>
          <a:p>
            <a:r>
              <a:rPr lang="ru-RU" sz="4000" dirty="0" smtClean="0"/>
              <a:t>Многоязычие и </a:t>
            </a:r>
            <a:r>
              <a:rPr lang="ru-RU" sz="4000" dirty="0" err="1" smtClean="0"/>
              <a:t>поликультурализм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421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394692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Совет Европы как международная организация, </a:t>
            </a:r>
            <a:r>
              <a:rPr lang="ru-RU" dirty="0" smtClean="0"/>
              <a:t>объединяющая </a:t>
            </a:r>
            <a:r>
              <a:rPr lang="ru-RU" dirty="0"/>
              <a:t>европейские страны и осуществляющая общеевропейскую </a:t>
            </a:r>
            <a:r>
              <a:rPr lang="ru-RU" dirty="0" smtClean="0"/>
              <a:t>политику </a:t>
            </a:r>
            <a:r>
              <a:rPr lang="ru-RU" dirty="0"/>
              <a:t>в различных областях, уделяет большое внимание и развитию языковой политики в Европе уже на протяжении более четырех </a:t>
            </a:r>
            <a:r>
              <a:rPr lang="ru-RU" dirty="0" smtClean="0"/>
              <a:t>десятилетий</a:t>
            </a:r>
            <a:r>
              <a:rPr lang="ru-RU" dirty="0"/>
              <a:t>. Основными институтами Совета Европы по данному </a:t>
            </a:r>
            <a:r>
              <a:rPr lang="ru-RU" dirty="0" smtClean="0"/>
              <a:t>вопросу </a:t>
            </a:r>
            <a:r>
              <a:rPr lang="ru-RU" dirty="0"/>
              <a:t>являются Подразделение по языковой политике при </a:t>
            </a:r>
            <a:r>
              <a:rPr lang="ru-RU" dirty="0" smtClean="0"/>
              <a:t>образовательном </a:t>
            </a:r>
            <a:r>
              <a:rPr lang="ru-RU" dirty="0"/>
              <a:t>департаменте в Страсбурге (</a:t>
            </a:r>
            <a:r>
              <a:rPr lang="ru-RU" dirty="0" smtClean="0"/>
              <a:t>Франция) </a:t>
            </a:r>
            <a:r>
              <a:rPr lang="ru-RU" dirty="0"/>
              <a:t>и Европейский центр современных языков в </a:t>
            </a:r>
            <a:r>
              <a:rPr lang="ru-RU" dirty="0" err="1"/>
              <a:t>Граце</a:t>
            </a:r>
            <a:r>
              <a:rPr lang="ru-RU" dirty="0"/>
              <a:t> (</a:t>
            </a:r>
            <a:r>
              <a:rPr lang="ru-RU" dirty="0" smtClean="0"/>
              <a:t>Австрия). </a:t>
            </a:r>
            <a:r>
              <a:rPr lang="ru-RU" dirty="0"/>
              <a:t>Проекты по </a:t>
            </a:r>
            <a:r>
              <a:rPr lang="ru-RU" dirty="0" smtClean="0"/>
              <a:t>современным </a:t>
            </a:r>
            <a:r>
              <a:rPr lang="ru-RU" dirty="0"/>
              <a:t>языкам и развитию языковой политики принимают за основу Европейскую культурную </a:t>
            </a:r>
            <a:r>
              <a:rPr lang="ru-RU" dirty="0" smtClean="0"/>
              <a:t>конвенцию, </a:t>
            </a:r>
            <a:r>
              <a:rPr lang="ru-RU" dirty="0"/>
              <a:t>принятую в 1954 году, и направлены на внедрение основных направлений политики на обще-европейском уровне, а именно: доступ к изучению языков как неотъемлемое право для всех, развитие индивидуального </a:t>
            </a:r>
            <a:r>
              <a:rPr lang="ru-RU" dirty="0" err="1" smtClean="0"/>
              <a:t>плюрилингвизма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плюрикультурализма</a:t>
            </a:r>
            <a:r>
              <a:rPr lang="ru-RU" dirty="0"/>
              <a:t>, европейское лингвистическое наследие как источник взаимного обогащения.</a:t>
            </a:r>
          </a:p>
          <a:p>
            <a:r>
              <a:rPr lang="ru-RU" dirty="0"/>
              <a:t>Изучение языков рассматривается как одно из основных прав человека, а не как привилегия отдельной социальной группы, так как оно является одним из инструментов для сплочения единой Европы, равенства и социокультурной гибкости, толерантности и интеграции, содействия развитию демократической гражданственности и </a:t>
            </a:r>
            <a:r>
              <a:rPr lang="ru-RU" dirty="0" smtClean="0"/>
              <a:t>правового </a:t>
            </a:r>
            <a:r>
              <a:rPr lang="ru-RU" dirty="0"/>
              <a:t>государства в более широких рамках. Знание нескольких языков является неотъемлемой частью современной жизни в европейском обществе не только для осуществления большей профессиональной мобильности и доступа к информации, но и для лучшего понимания и уважения других культур и осуществления плодотворной </a:t>
            </a:r>
            <a:r>
              <a:rPr lang="ru-RU" dirty="0" smtClean="0"/>
              <a:t>коммуникации </a:t>
            </a:r>
            <a:r>
              <a:rPr lang="ru-RU" dirty="0"/>
              <a:t>между разными культурами и </a:t>
            </a:r>
            <a:r>
              <a:rPr lang="ru-RU" dirty="0" smtClean="0"/>
              <a:t>странами.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1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dirty="0"/>
              <a:t>Лингвистические проекты Совета Европы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760640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/>
              <a:t>1971 г.: «Система обучения взрослых иностранным языкам». Со-гласно этому проекту, в программу народных школ в Европе были </a:t>
            </a:r>
            <a:r>
              <a:rPr lang="ru-RU" sz="4000" dirty="0" err="1"/>
              <a:t>вве-дены</a:t>
            </a:r>
            <a:r>
              <a:rPr lang="ru-RU" sz="4000" dirty="0"/>
              <a:t> программы изучения иностранных языков для взрослых.</a:t>
            </a:r>
          </a:p>
          <a:p>
            <a:r>
              <a:rPr lang="ru-RU" sz="4000" dirty="0"/>
              <a:t>1975 г.: разработка порогового уровня — </a:t>
            </a:r>
            <a:r>
              <a:rPr lang="ru-RU" sz="4000" dirty="0" err="1"/>
              <a:t>Threshold</a:t>
            </a:r>
            <a:r>
              <a:rPr lang="ru-RU" sz="4000" dirty="0"/>
              <a:t> </a:t>
            </a:r>
            <a:r>
              <a:rPr lang="ru-RU" sz="4000" dirty="0" err="1"/>
              <a:t>Level</a:t>
            </a:r>
            <a:r>
              <a:rPr lang="ru-RU" sz="4000" dirty="0"/>
              <a:t> — для ан-</a:t>
            </a:r>
            <a:r>
              <a:rPr lang="ru-RU" sz="4000" dirty="0" err="1"/>
              <a:t>глийского</a:t>
            </a:r>
            <a:r>
              <a:rPr lang="ru-RU" sz="4000" dirty="0"/>
              <a:t> языка.</a:t>
            </a:r>
          </a:p>
          <a:p>
            <a:r>
              <a:rPr lang="ru-RU" sz="4000" dirty="0"/>
              <a:t>1976 г.: пороговый уровень — </a:t>
            </a:r>
            <a:r>
              <a:rPr lang="ru-RU" sz="4000" dirty="0" err="1"/>
              <a:t>Niveau-Seuil</a:t>
            </a:r>
            <a:r>
              <a:rPr lang="ru-RU" sz="4000" dirty="0"/>
              <a:t> — для французского языка.</a:t>
            </a:r>
          </a:p>
          <a:p>
            <a:r>
              <a:rPr lang="ru-RU" sz="4000" dirty="0"/>
              <a:t>Эти проекты дали возможность четко разделить обучение </a:t>
            </a:r>
            <a:r>
              <a:rPr lang="ru-RU" sz="4000" dirty="0" err="1"/>
              <a:t>ино</a:t>
            </a:r>
            <a:r>
              <a:rPr lang="ru-RU" sz="4000" dirty="0"/>
              <a:t>-странным языкам на этапы и сделать освоение языков мотивированным.</a:t>
            </a:r>
          </a:p>
          <a:p>
            <a:r>
              <a:rPr lang="ru-RU" sz="4000" dirty="0"/>
              <a:t>1977-1981 гг.: проект № 4 «Современные языки». Особое место в этом проекте занимает изучение исчезающих языков, таких как </a:t>
            </a:r>
            <a:r>
              <a:rPr lang="ru-RU" sz="4000" dirty="0" err="1"/>
              <a:t>ретороман-ский</a:t>
            </a:r>
            <a:r>
              <a:rPr lang="ru-RU" sz="4000" dirty="0"/>
              <a:t> и швейцарский.</a:t>
            </a:r>
          </a:p>
          <a:p>
            <a:r>
              <a:rPr lang="ru-RU" sz="4000" dirty="0"/>
              <a:t>1982-1987 гг.: прое1989-1996 гг.: проект «Изучение языков и европейское гражданство». Основой создания этого проекта стали эмиграционные процессы в Ев-</a:t>
            </a:r>
            <a:r>
              <a:rPr lang="ru-RU" sz="4000" dirty="0" err="1"/>
              <a:t>ропе</a:t>
            </a:r>
            <a:r>
              <a:rPr lang="ru-RU" sz="4000" dirty="0"/>
              <a:t>.</a:t>
            </a:r>
          </a:p>
          <a:p>
            <a:r>
              <a:rPr lang="ru-RU" sz="4000" dirty="0"/>
              <a:t>1991 г.: «Единые европейские критерии владения иностранным </a:t>
            </a:r>
            <a:r>
              <a:rPr lang="ru-RU" sz="4000" dirty="0" err="1"/>
              <a:t>язы</a:t>
            </a:r>
            <a:r>
              <a:rPr lang="ru-RU" sz="4000" dirty="0"/>
              <a:t>-ком: изучение, преподавание, оценка»111, (английская версия «</a:t>
            </a:r>
            <a:r>
              <a:rPr lang="en-US" sz="4000" dirty="0"/>
              <a:t>Common European Framework of Reference for Languages: Learning, Teaching, As-</a:t>
            </a:r>
            <a:r>
              <a:rPr lang="en-US" sz="4000" dirty="0" err="1"/>
              <a:t>sessment</a:t>
            </a:r>
            <a:r>
              <a:rPr lang="en-US" sz="4000" dirty="0"/>
              <a:t>», </a:t>
            </a:r>
            <a:r>
              <a:rPr lang="ru-RU" sz="4000" dirty="0"/>
              <a:t>далее — </a:t>
            </a:r>
            <a:r>
              <a:rPr lang="en-US" sz="4000" dirty="0"/>
              <a:t>CEF, </a:t>
            </a:r>
            <a:r>
              <a:rPr lang="ru-RU" sz="4000" dirty="0"/>
              <a:t>французская версия — «</a:t>
            </a:r>
            <a:r>
              <a:rPr lang="en-US" sz="4000" dirty="0"/>
              <a:t>Cadre </a:t>
            </a:r>
            <a:r>
              <a:rPr lang="en-US" sz="4000" dirty="0" err="1"/>
              <a:t>europeen</a:t>
            </a:r>
            <a:r>
              <a:rPr lang="en-US" sz="4000" dirty="0"/>
              <a:t> </a:t>
            </a:r>
            <a:r>
              <a:rPr lang="en-US" sz="4000" dirty="0" err="1"/>
              <a:t>commun</a:t>
            </a:r>
            <a:r>
              <a:rPr lang="en-US" sz="4000" dirty="0"/>
              <a:t> de reference pour les </a:t>
            </a:r>
            <a:r>
              <a:rPr lang="en-US" sz="4000" dirty="0" err="1"/>
              <a:t>langues</a:t>
            </a:r>
            <a:r>
              <a:rPr lang="en-US" sz="4000" dirty="0"/>
              <a:t>: </a:t>
            </a:r>
            <a:r>
              <a:rPr lang="en-US" sz="4000" dirty="0" err="1"/>
              <a:t>Apprendre</a:t>
            </a:r>
            <a:r>
              <a:rPr lang="en-US" sz="4000" dirty="0"/>
              <a:t>, </a:t>
            </a:r>
            <a:r>
              <a:rPr lang="en-US" sz="4000" dirty="0" err="1"/>
              <a:t>Enseigner</a:t>
            </a:r>
            <a:r>
              <a:rPr lang="en-US" sz="4000" dirty="0"/>
              <a:t>, </a:t>
            </a:r>
            <a:r>
              <a:rPr lang="en-US" sz="4000" dirty="0" err="1"/>
              <a:t>Evaluer</a:t>
            </a:r>
            <a:r>
              <a:rPr lang="en-US" sz="4000" dirty="0"/>
              <a:t>»). </a:t>
            </a:r>
            <a:r>
              <a:rPr lang="ru-RU" sz="4000" dirty="0"/>
              <a:t>Этот проект унифицировал требования к обучению иностранным языкам в </a:t>
            </a:r>
            <a:r>
              <a:rPr lang="ru-RU" sz="4000" dirty="0" err="1"/>
              <a:t>европей-ских</a:t>
            </a:r>
            <a:r>
              <a:rPr lang="ru-RU" sz="4000" dirty="0"/>
              <a:t> странах.</a:t>
            </a:r>
          </a:p>
          <a:p>
            <a:r>
              <a:rPr lang="ru-RU" sz="4000" dirty="0"/>
              <a:t>1993-1996 гг.: </a:t>
            </a:r>
            <a:r>
              <a:rPr lang="ru-RU" sz="4000"/>
              <a:t>«</a:t>
            </a:r>
            <a:r>
              <a:rPr lang="ru-RU" sz="4000" smtClean="0"/>
              <a:t>Европейский языковый </a:t>
            </a:r>
            <a:r>
              <a:rPr lang="ru-RU" sz="4000" dirty="0"/>
              <a:t>портфель» («</a:t>
            </a:r>
            <a:r>
              <a:rPr lang="en-US" sz="4000" dirty="0"/>
              <a:t>European </a:t>
            </a:r>
            <a:r>
              <a:rPr lang="en-US" sz="4000" dirty="0" smtClean="0"/>
              <a:t>Language </a:t>
            </a:r>
            <a:r>
              <a:rPr lang="en-US" sz="4000" dirty="0"/>
              <a:t>Portfolio»).</a:t>
            </a:r>
            <a:r>
              <a:rPr lang="ru-RU" sz="4000" dirty="0" err="1" smtClean="0"/>
              <a:t>кт</a:t>
            </a:r>
            <a:r>
              <a:rPr lang="ru-RU" sz="4000" dirty="0" smtClean="0"/>
              <a:t> </a:t>
            </a:r>
            <a:r>
              <a:rPr lang="ru-RU" sz="4000" dirty="0"/>
              <a:t>№ 12 «Изучение и преподавание современных языков в целях общения</a:t>
            </a:r>
            <a:r>
              <a:rPr lang="ru-RU" sz="4000" dirty="0" smtClean="0"/>
              <a:t>».</a:t>
            </a:r>
            <a:r>
              <a:rPr lang="en-US" sz="4000" dirty="0"/>
              <a:t> </a:t>
            </a:r>
            <a:endParaRPr lang="ru-RU" sz="4000" dirty="0" smtClean="0"/>
          </a:p>
          <a:p>
            <a:r>
              <a:rPr lang="en-US" sz="4000" dirty="0"/>
              <a:t>2009"Languages without Borders", </a:t>
            </a:r>
            <a:r>
              <a:rPr lang="en-US" sz="4000" dirty="0" smtClean="0"/>
              <a:t>2008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2009 «</a:t>
            </a:r>
            <a:r>
              <a:rPr lang="en-US" sz="4000" dirty="0" smtClean="0"/>
              <a:t>Languages </a:t>
            </a:r>
            <a:r>
              <a:rPr lang="en-US" sz="4000" dirty="0"/>
              <a:t>for social cohesion: language education in a multilingual and </a:t>
            </a:r>
            <a:r>
              <a:rPr lang="en-US" sz="4000" dirty="0" smtClean="0"/>
              <a:t>multicultural</a:t>
            </a:r>
            <a:r>
              <a:rPr lang="ru-RU" sz="4000" dirty="0" smtClean="0"/>
              <a:t> </a:t>
            </a:r>
            <a:r>
              <a:rPr lang="en-US" sz="4000" dirty="0" smtClean="0"/>
              <a:t>Europe</a:t>
            </a:r>
            <a:r>
              <a:rPr lang="ru-RU" sz="4000" dirty="0" smtClean="0"/>
              <a:t>»</a:t>
            </a:r>
            <a:r>
              <a:rPr lang="en-US" sz="4000" dirty="0" smtClean="0"/>
              <a:t>  </a:t>
            </a:r>
            <a:endParaRPr lang="ru-RU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2012</a:t>
            </a:r>
            <a:r>
              <a:rPr lang="ru-RU" sz="4000" dirty="0" smtClean="0"/>
              <a:t>. «</a:t>
            </a:r>
            <a:r>
              <a:rPr lang="en-US" sz="4000" dirty="0" smtClean="0"/>
              <a:t>Promoting </a:t>
            </a:r>
            <a:r>
              <a:rPr lang="en-US" sz="4000" dirty="0" err="1"/>
              <a:t>plurilingualism</a:t>
            </a:r>
            <a:r>
              <a:rPr lang="en-US" sz="4000" dirty="0"/>
              <a:t> – majority language in multilingual </a:t>
            </a:r>
            <a:r>
              <a:rPr lang="en-US" sz="4000" dirty="0" smtClean="0"/>
              <a:t>settings</a:t>
            </a:r>
            <a:r>
              <a:rPr lang="ru-RU" sz="4000" dirty="0" smtClean="0"/>
              <a:t>».</a:t>
            </a:r>
            <a:endParaRPr lang="en-US" sz="4000" dirty="0"/>
          </a:p>
          <a:p>
            <a:endParaRPr lang="ru-RU" sz="4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2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768"/>
            <a:ext cx="8229600" cy="8219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Проект № 12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60212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dirty="0"/>
              <a:t>Проект включал принципы коммуникативного подхода</a:t>
            </a:r>
            <a:r>
              <a:rPr lang="ru-RU" sz="1800" dirty="0" smtClean="0"/>
              <a:t>:</a:t>
            </a:r>
          </a:p>
          <a:p>
            <a:pPr marL="109728" indent="0">
              <a:buNone/>
            </a:pPr>
            <a:endParaRPr lang="ru-RU" sz="1800" dirty="0"/>
          </a:p>
          <a:p>
            <a:pPr marL="109728" indent="0">
              <a:buNone/>
            </a:pPr>
            <a:r>
              <a:rPr lang="ru-RU" sz="1800" dirty="0" smtClean="0"/>
              <a:t>□ </a:t>
            </a:r>
            <a:r>
              <a:rPr lang="ru-RU" sz="1800" dirty="0"/>
              <a:t>направленность на обучаемого и его языковые потребности;</a:t>
            </a:r>
          </a:p>
          <a:p>
            <a:pPr marL="109728" indent="0">
              <a:buNone/>
            </a:pPr>
            <a:r>
              <a:rPr lang="ru-RU" sz="1800" dirty="0"/>
              <a:t>□ язык — инструмент коммуникации;</a:t>
            </a:r>
          </a:p>
          <a:p>
            <a:pPr marL="109728" indent="0">
              <a:buNone/>
            </a:pPr>
            <a:r>
              <a:rPr lang="ru-RU" sz="1800" dirty="0"/>
              <a:t>□ коммуникативная компетенция языковая + социолингвистическая + дискурсивная + стратегическая + социокультурная + + </a:t>
            </a:r>
            <a:r>
              <a:rPr lang="ru-RU" sz="1800" dirty="0" smtClean="0"/>
              <a:t>социальная </a:t>
            </a:r>
            <a:r>
              <a:rPr lang="ru-RU" sz="1800" dirty="0"/>
              <a:t>компетенции;</a:t>
            </a:r>
          </a:p>
          <a:p>
            <a:pPr marL="109728" indent="0">
              <a:buNone/>
            </a:pPr>
            <a:r>
              <a:rPr lang="ru-RU" sz="1800" dirty="0"/>
              <a:t>□ когнитивная психология;</a:t>
            </a:r>
          </a:p>
          <a:p>
            <a:pPr marL="109728" indent="0">
              <a:buNone/>
            </a:pPr>
            <a:r>
              <a:rPr lang="ru-RU" sz="1800" dirty="0"/>
              <a:t>□ обучаемый — активный партнер по общению;</a:t>
            </a:r>
          </a:p>
          <a:p>
            <a:pPr marL="109728" indent="0">
              <a:buNone/>
            </a:pPr>
            <a:r>
              <a:rPr lang="ru-RU" sz="1800" dirty="0"/>
              <a:t>□ преподаватель — эксперт в языке и искусстве коммуникации;</a:t>
            </a:r>
          </a:p>
          <a:p>
            <a:pPr marL="109728" indent="0">
              <a:buNone/>
            </a:pPr>
            <a:r>
              <a:rPr lang="ru-RU" sz="1800" dirty="0"/>
              <a:t>□ благоприятная психологическая атмосфера;</a:t>
            </a:r>
          </a:p>
          <a:p>
            <a:pPr marL="109728" indent="0">
              <a:buNone/>
            </a:pPr>
            <a:r>
              <a:rPr lang="ru-RU" sz="1800" dirty="0"/>
              <a:t>□ аутентичные материалы;</a:t>
            </a:r>
          </a:p>
          <a:p>
            <a:pPr marL="109728" indent="0">
              <a:buNone/>
            </a:pPr>
            <a:r>
              <a:rPr lang="ru-RU" sz="1800" dirty="0"/>
              <a:t>□ ТСО и наглядность;</a:t>
            </a:r>
          </a:p>
          <a:p>
            <a:pPr marL="109728" indent="0">
              <a:buNone/>
            </a:pPr>
            <a:r>
              <a:rPr lang="ru-RU" sz="1800" dirty="0"/>
              <a:t>□ модульная организация содержания и процесса обучения;</a:t>
            </a:r>
          </a:p>
          <a:p>
            <a:pPr marL="109728" indent="0">
              <a:buNone/>
            </a:pPr>
            <a:r>
              <a:rPr lang="ru-RU" sz="1800" dirty="0"/>
              <a:t>□ спиралевидное прогрессирование;</a:t>
            </a:r>
          </a:p>
          <a:p>
            <a:pPr marL="109728" indent="0">
              <a:buNone/>
            </a:pPr>
            <a:r>
              <a:rPr lang="ru-RU" sz="1800" dirty="0"/>
              <a:t>□ реабилитация родного языка;</a:t>
            </a:r>
          </a:p>
          <a:p>
            <a:pPr marL="109728" indent="0">
              <a:buNone/>
            </a:pPr>
            <a:r>
              <a:rPr lang="ru-RU" sz="1800" dirty="0"/>
              <a:t>□ широкое использование игр, имитаций, проблемных задач и т. п.;</a:t>
            </a:r>
          </a:p>
          <a:p>
            <a:pPr marL="109728" indent="0">
              <a:buNone/>
            </a:pPr>
            <a:r>
              <a:rPr lang="ru-RU" sz="1800" dirty="0"/>
              <a:t>□ работа в диадах, триадах, малых и средних группах;</a:t>
            </a:r>
          </a:p>
          <a:p>
            <a:pPr marL="109728" indent="0">
              <a:buNone/>
            </a:pPr>
            <a:r>
              <a:rPr lang="ru-RU" sz="1800" dirty="0"/>
              <a:t>□ лояльное отношение к ошибкам.</a:t>
            </a:r>
          </a:p>
        </p:txBody>
      </p:sp>
    </p:spTree>
    <p:extLst>
      <p:ext uri="{BB962C8B-B14F-4D97-AF65-F5344CB8AC3E}">
        <p14:creationId xmlns:p14="http://schemas.microsoft.com/office/powerpoint/2010/main" val="18616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" y="398995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Понятие коммуникативной компетенции</a:t>
            </a:r>
            <a:endParaRPr lang="ru-RU" sz="2800" dirty="0"/>
          </a:p>
        </p:txBody>
      </p:sp>
      <p:pic>
        <p:nvPicPr>
          <p:cNvPr id="5121" name="Picture 1" descr=" -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309634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532859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2608" y="38610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As used by Noam Chomsky and other linguists, linguistic competence is not an evaluative term. Rather, it refers to the </a:t>
            </a:r>
            <a:r>
              <a:rPr lang="en-US" dirty="0">
                <a:solidFill>
                  <a:srgbClr val="FF0000"/>
                </a:solidFill>
              </a:rPr>
              <a:t>innate linguistic knowledge that allows a person to match sounds and meanings</a:t>
            </a:r>
            <a:r>
              <a:rPr lang="en-US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65460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Linguistic competence is the system of linguistic knowledge possessed by native speakers of a language. </a:t>
            </a:r>
            <a:r>
              <a:rPr lang="en-US" dirty="0">
                <a:solidFill>
                  <a:srgbClr val="FF0000"/>
                </a:solidFill>
              </a:rPr>
              <a:t>It is in contrast to the concept of linguistic performance, the way the language system is used in communication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60" y="398995"/>
            <a:ext cx="2016224" cy="26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6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500990" cy="508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08720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Н. Хомский выделил </a:t>
            </a:r>
            <a:r>
              <a:rPr lang="en-US" dirty="0"/>
              <a:t>linguistic competence (</a:t>
            </a:r>
            <a:r>
              <a:rPr lang="ru-RU" dirty="0"/>
              <a:t>ментальные репрезентации языковых правил, выступающие в роли внутренней грамматики идеального говорящего-слушающего) и </a:t>
            </a:r>
            <a:r>
              <a:rPr lang="en-US" dirty="0"/>
              <a:t>linguistic performance (</a:t>
            </a:r>
            <a:r>
              <a:rPr lang="ru-RU" dirty="0"/>
              <a:t>понимание и продуцирование речи). Согласно Н. Хомскому, понятия «знание языка» и «лингвистическая компетенция» тождественны. «</a:t>
            </a:r>
            <a:r>
              <a:rPr lang="en-US" dirty="0"/>
              <a:t>Humans possess an innate set of pre-existing mental structures that enable them to posses and use language. These deep structures are a class of abstract underlying linguistic principles or structures that are called linguistic knowledge or linguistic competence».</a:t>
            </a:r>
          </a:p>
          <a:p>
            <a:endParaRPr lang="en-US" dirty="0"/>
          </a:p>
          <a:p>
            <a:r>
              <a:rPr lang="ru-RU" dirty="0"/>
              <a:t>Языковая способность носителя языка описывается в когнитивной лингвистике как когнитивная система (компонент сознания-разума человека и его общей человеческой </a:t>
            </a:r>
            <a:r>
              <a:rPr lang="ru-RU" dirty="0" err="1"/>
              <a:t>когниции</a:t>
            </a:r>
            <a:r>
              <a:rPr lang="ru-RU" dirty="0"/>
              <a:t>, обладающий собственными механизмами и сферами действия, характеризуемый как результат взаимодействия определенного набора модулей).</a:t>
            </a:r>
          </a:p>
          <a:p>
            <a:endParaRPr lang="ru-RU" dirty="0"/>
          </a:p>
          <a:p>
            <a:r>
              <a:rPr lang="ru-RU" dirty="0"/>
              <a:t>Подробнее на сайте: </a:t>
            </a:r>
            <a:r>
              <a:rPr lang="en-US" dirty="0"/>
              <a:t>http://study-english.info/article082.php#ixzz3Y9ULmfIo</a:t>
            </a:r>
          </a:p>
          <a:p>
            <a:r>
              <a:rPr lang="en-US" dirty="0"/>
              <a:t>http://study-english.info/</a:t>
            </a:r>
          </a:p>
        </p:txBody>
      </p:sp>
    </p:spTree>
    <p:extLst>
      <p:ext uri="{BB962C8B-B14F-4D97-AF65-F5344CB8AC3E}">
        <p14:creationId xmlns:p14="http://schemas.microsoft.com/office/powerpoint/2010/main" val="17315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concept of communicative competence (a term coined by linguist Dell </a:t>
            </a:r>
            <a:r>
              <a:rPr lang="en-US" dirty="0" err="1"/>
              <a:t>Hymes</a:t>
            </a:r>
            <a:r>
              <a:rPr lang="en-US" dirty="0"/>
              <a:t> in 1972) grew out of resistance to the concept of linguistic competence introduced by Noam Chomsky (1965). Most scholars now consider linguistic competence to be a part of communicative competence.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580403"/>
            <a:ext cx="2520280" cy="328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5730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Hymes</a:t>
            </a:r>
            <a:r>
              <a:rPr lang="en-US" dirty="0"/>
              <a:t> objected to the marginalization of performance from the center of linguistic inquiry and proposed the notion of </a:t>
            </a:r>
            <a:r>
              <a:rPr lang="en-US" dirty="0">
                <a:solidFill>
                  <a:srgbClr val="FF0000"/>
                </a:solidFill>
              </a:rPr>
              <a:t>communicative competence, or knowledge necessary to use language in social context</a:t>
            </a:r>
            <a:r>
              <a:rPr lang="en-US" dirty="0"/>
              <a:t>, as an object of linguistic inquiry.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661248"/>
            <a:ext cx="57435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5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843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Коммуникативная </a:t>
            </a:r>
            <a:r>
              <a:rPr lang="ru-RU" sz="2400" dirty="0" smtClean="0"/>
              <a:t>компетенция -</a:t>
            </a:r>
            <a:endParaRPr lang="ru-RU" sz="2400" dirty="0"/>
          </a:p>
          <a:p>
            <a:r>
              <a:rPr lang="ru-RU" sz="2400" dirty="0"/>
              <a:t>       </a:t>
            </a:r>
            <a:r>
              <a:rPr lang="ru-RU" sz="2400" dirty="0" smtClean="0"/>
              <a:t>понятие</a:t>
            </a:r>
            <a:r>
              <a:rPr lang="ru-RU" sz="2400" dirty="0"/>
              <a:t>, введенное Д. </a:t>
            </a:r>
            <a:r>
              <a:rPr lang="ru-RU" sz="2400" dirty="0" err="1"/>
              <a:t>Хаймсом</a:t>
            </a:r>
            <a:r>
              <a:rPr lang="ru-RU" sz="2400" dirty="0"/>
              <a:t>. Знание языка, понимаемое как умение выбирать варианты, обусловленные ситуативными, социальными или другими внеязыковыми факторами, изучаемые ситуативной грамматикой. </a:t>
            </a:r>
            <a:r>
              <a:rPr lang="ru-RU" sz="2400" dirty="0" smtClean="0"/>
              <a:t>К.К. </a:t>
            </a:r>
            <a:r>
              <a:rPr lang="ru-RU" sz="2400" dirty="0"/>
              <a:t>приобретается индивидом в процессе социализации, она позволяет человеку чувствовать себя членом социально обусловленной системы общения. Формирование </a:t>
            </a:r>
            <a:r>
              <a:rPr lang="ru-RU" sz="2400" dirty="0" smtClean="0"/>
              <a:t>К.К. </a:t>
            </a:r>
            <a:r>
              <a:rPr lang="ru-RU" sz="2400" dirty="0"/>
              <a:t>выражается в овладении системой использования языка в зависимости от отношений между говорящими, места, цели высказывания.</a:t>
            </a:r>
          </a:p>
        </p:txBody>
      </p:sp>
    </p:spTree>
    <p:extLst>
      <p:ext uri="{BB962C8B-B14F-4D97-AF65-F5344CB8AC3E}">
        <p14:creationId xmlns:p14="http://schemas.microsoft.com/office/powerpoint/2010/main" val="19149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1"/>
            <a:ext cx="7992888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903649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748464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054200"/>
            <a:ext cx="856895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9036496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9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3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5483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Common European Framework of Reference for Languages: Learning, Teaching, Assessment. Council of Europe. </a:t>
            </a:r>
            <a:r>
              <a:rPr lang="en-US" sz="2400" dirty="0" smtClean="0"/>
              <a:t>Strasbourg,</a:t>
            </a:r>
            <a:r>
              <a:rPr lang="ru-RU" sz="2400" dirty="0" smtClean="0"/>
              <a:t>1986,</a:t>
            </a:r>
            <a:r>
              <a:rPr lang="en-US" sz="2400" dirty="0" smtClean="0"/>
              <a:t> </a:t>
            </a:r>
            <a:r>
              <a:rPr lang="en-US" sz="2400" dirty="0"/>
              <a:t>2001; </a:t>
            </a:r>
            <a:r>
              <a:rPr lang="ru-RU" sz="2400" dirty="0"/>
              <a:t>Общеевропейские компетенции владения иностранным языком (рус. в</a:t>
            </a:r>
            <a:r>
              <a:rPr lang="ru-RU" sz="2400" dirty="0" smtClean="0"/>
              <a:t>ерсия) Москва, </a:t>
            </a:r>
            <a:r>
              <a:rPr lang="ru-RU" sz="2400" dirty="0"/>
              <a:t>2003)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34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9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92696"/>
            <a:ext cx="9252520" cy="464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9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23838"/>
            <a:ext cx="9744076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7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Reading Skills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tomatic decoding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Reviewing and predicting. Giving the text a quick glance – to be able to guess what is to come. (reading a letter, a new book)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Specifying purpose. (communicative purpose) – why the text is being read.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Identifying genre. Knowing the nature – predict what the form and content will be.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Questioning. Asking questions in an inner dialogue with the author.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Scanning. Looking through a text very rapidly for specific information.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Classification of ideas into main topics and details.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Locating topic sentence. Identifying the sentence in which the generalization is.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Identifying patterns of relationships. Being able to see connections between ideas by the use of words such as «first», «then», «later.»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overall structure of the text.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Recognizing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cohesive elements – pronouns, referents, lexical equivalents.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Guessing the meaning of unknown words from context, using such clues as knowledge of word parts, syntax and relationship patterns.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Skimming. Quickly getting the gist or overview of a passage or book.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Re-stating text in the reader’s own words in order to monitor comprehension. (retelling)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Summarizing. Shortening material by retaining and re-stating main ideas and leaving out details. (Rendering)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Drawing conclusions. Putting together information from several parts of the text and inducing new or additional ideas. Reading between the lines.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Reading critically. Judging the accuracy of a passage with respect to what the reader already knows, distinguishing fact from opinion.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89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Reading faster. Adjusting reading rate according to materials and purpose. Being able to choose and strategies needed for the level of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comprehension desired by the reader.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435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1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Оценивание продуктивных навыков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Заруцкая</a:t>
            </a:r>
            <a:r>
              <a:rPr lang="ru-RU" dirty="0"/>
              <a:t> </a:t>
            </a:r>
            <a:r>
              <a:rPr lang="ru-RU" dirty="0" smtClean="0"/>
              <a:t>Е. В. Тестовый </a:t>
            </a:r>
            <a:r>
              <a:rPr lang="ru-RU" dirty="0"/>
              <a:t>контроль устного профессионально ориентированного общения студентов направления «Менеджмент» (английский </a:t>
            </a:r>
            <a:r>
              <a:rPr lang="ru-RU" dirty="0" smtClean="0"/>
              <a:t>язык).//</a:t>
            </a:r>
            <a:r>
              <a:rPr lang="ru-RU" dirty="0" err="1" smtClean="0"/>
              <a:t>Дис</a:t>
            </a:r>
            <a:r>
              <a:rPr lang="ru-RU" dirty="0" smtClean="0"/>
              <a:t>….канд</a:t>
            </a:r>
            <a:r>
              <a:rPr lang="ru-RU" dirty="0" smtClean="0"/>
              <a:t>. </a:t>
            </a:r>
            <a:r>
              <a:rPr lang="ru-RU" dirty="0" err="1" smtClean="0"/>
              <a:t>пед</a:t>
            </a:r>
            <a:r>
              <a:rPr lang="ru-RU" dirty="0" smtClean="0"/>
              <a:t>. </a:t>
            </a:r>
            <a:r>
              <a:rPr lang="ru-RU" dirty="0"/>
              <a:t>н</a:t>
            </a:r>
            <a:r>
              <a:rPr lang="ru-RU" dirty="0" smtClean="0"/>
              <a:t>аук, </a:t>
            </a:r>
            <a:r>
              <a:rPr lang="ru-RU" dirty="0" smtClean="0"/>
              <a:t>науч. </a:t>
            </a:r>
            <a:r>
              <a:rPr lang="ru-RU" dirty="0" smtClean="0"/>
              <a:t>рук. И.Ю. Павловская, СПб, 2012.</a:t>
            </a:r>
          </a:p>
          <a:p>
            <a:r>
              <a:rPr lang="ru-RU" dirty="0" err="1" smtClean="0"/>
              <a:t>Креер</a:t>
            </a:r>
            <a:r>
              <a:rPr lang="ru-RU" dirty="0" smtClean="0"/>
              <a:t> М. Я. Критерии оценки письменной речи учащихся на рубеже школа-вуз (на материале английского языка)// </a:t>
            </a:r>
            <a:r>
              <a:rPr lang="ru-RU" dirty="0" err="1"/>
              <a:t>Дис</a:t>
            </a:r>
            <a:r>
              <a:rPr lang="ru-RU" dirty="0"/>
              <a:t>….канд</a:t>
            </a:r>
            <a:r>
              <a:rPr lang="ru-RU" dirty="0" smtClean="0"/>
              <a:t>. </a:t>
            </a:r>
            <a:r>
              <a:rPr lang="ru-RU" dirty="0" err="1" smtClean="0"/>
              <a:t>пед</a:t>
            </a:r>
            <a:r>
              <a:rPr lang="ru-RU" dirty="0"/>
              <a:t>. наук</a:t>
            </a:r>
            <a:r>
              <a:rPr lang="ru-RU"/>
              <a:t>, </a:t>
            </a:r>
            <a:r>
              <a:rPr lang="ru-RU" smtClean="0"/>
              <a:t>науч. </a:t>
            </a:r>
            <a:r>
              <a:rPr lang="ru-RU" dirty="0"/>
              <a:t>рук. И.Ю. Павловская, СПб, </a:t>
            </a:r>
            <a:r>
              <a:rPr lang="ru-RU" dirty="0" smtClean="0"/>
              <a:t>2007.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575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65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ru-RU" sz="2400" dirty="0"/>
              <a:t>Бинарная шкала </a:t>
            </a:r>
            <a:r>
              <a:rPr lang="en-US" sz="2400" dirty="0"/>
              <a:t>G. Fulcher (Language Testing 2010, p.17)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52736"/>
            <a:ext cx="691276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35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90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25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32452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7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748464" cy="90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17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05199" y="-1013201"/>
            <a:ext cx="6333601" cy="88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93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05199" y="-1193053"/>
            <a:ext cx="6333601" cy="924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10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05199" y="-1184670"/>
            <a:ext cx="6333601" cy="92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0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93021" y="-892979"/>
            <a:ext cx="635795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00841" y="-1195339"/>
            <a:ext cx="5942318" cy="92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802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00841" y="-373810"/>
            <a:ext cx="5942318" cy="76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017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00808"/>
            <a:ext cx="6768752" cy="4608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2024" y="89541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Удельный вес критериев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 общем количестве набранных 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4772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35292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214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3999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66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399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215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/>
          <a:lstStyle/>
          <a:p>
            <a:r>
              <a:rPr lang="ru-RU" sz="2400" dirty="0" smtClean="0"/>
              <a:t>Литература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	</a:t>
            </a:r>
            <a:r>
              <a:rPr lang="ru-RU" sz="2900" dirty="0" err="1"/>
              <a:t>Балуян</a:t>
            </a:r>
            <a:r>
              <a:rPr lang="ru-RU" sz="2900" dirty="0"/>
              <a:t>, С.Р. Тестирование коммуникативной компетенции в устной речи абитуриентов специальности лингвистика и межкультурная коммуникация:  </a:t>
            </a:r>
            <a:r>
              <a:rPr lang="ru-RU" sz="2900" dirty="0" err="1"/>
              <a:t>автореф</a:t>
            </a:r>
            <a:r>
              <a:rPr lang="ru-RU" sz="2900" dirty="0"/>
              <a:t>. </a:t>
            </a:r>
            <a:r>
              <a:rPr lang="ru-RU" sz="2900" dirty="0" err="1"/>
              <a:t>дис</a:t>
            </a:r>
            <a:r>
              <a:rPr lang="ru-RU" sz="2900" dirty="0"/>
              <a:t>. … к. </a:t>
            </a:r>
            <a:r>
              <a:rPr lang="ru-RU" sz="2900" dirty="0" err="1"/>
              <a:t>пед</a:t>
            </a:r>
            <a:r>
              <a:rPr lang="ru-RU" sz="2900" dirty="0"/>
              <a:t>. наук: 13.00.02 / С.Р. </a:t>
            </a:r>
            <a:r>
              <a:rPr lang="ru-RU" sz="2900" dirty="0" err="1"/>
              <a:t>Балуян</a:t>
            </a:r>
            <a:r>
              <a:rPr lang="ru-RU" sz="2900" dirty="0"/>
              <a:t>; Таганрог. гос. </a:t>
            </a:r>
            <a:r>
              <a:rPr lang="ru-RU" sz="2900" dirty="0" err="1"/>
              <a:t>радиотехн</a:t>
            </a:r>
            <a:r>
              <a:rPr lang="ru-RU" sz="2900" dirty="0"/>
              <a:t>. ун-т им. Г.Р. Державина. – Таганрог, 1999. – 24 с.</a:t>
            </a:r>
          </a:p>
          <a:p>
            <a:r>
              <a:rPr lang="ru-RU" sz="2900" dirty="0"/>
              <a:t>	</a:t>
            </a:r>
            <a:r>
              <a:rPr lang="ru-RU" sz="2900" dirty="0" err="1"/>
              <a:t>Балыхина</a:t>
            </a:r>
            <a:r>
              <a:rPr lang="ru-RU" sz="2900" dirty="0"/>
              <a:t>, Т.М. Основы теории тестов и практика тестирования: (в аспекте русского языка как иностранного): учебное пособие / Т.М. </a:t>
            </a:r>
            <a:r>
              <a:rPr lang="ru-RU" sz="2900" dirty="0" err="1"/>
              <a:t>Балыхина</a:t>
            </a:r>
            <a:r>
              <a:rPr lang="ru-RU" sz="2900" dirty="0"/>
              <a:t>; Рос. ун-т дружбы народов, Фак. повышения квалификации, Каф. </a:t>
            </a:r>
            <a:r>
              <a:rPr lang="ru-RU" sz="2900" dirty="0" err="1"/>
              <a:t>тестологии</a:t>
            </a:r>
            <a:r>
              <a:rPr lang="ru-RU" sz="2900" dirty="0"/>
              <a:t>. – М.: МГУП, 2004. – 240 с.</a:t>
            </a:r>
          </a:p>
          <a:p>
            <a:r>
              <a:rPr lang="ru-RU" sz="2900" dirty="0"/>
              <a:t>	</a:t>
            </a:r>
            <a:r>
              <a:rPr lang="ru-RU" sz="2900" dirty="0" err="1"/>
              <a:t>Балыхина</a:t>
            </a:r>
            <a:r>
              <a:rPr lang="ru-RU" sz="2900" dirty="0"/>
              <a:t>, Т.М. Словарь терминов и понятий </a:t>
            </a:r>
            <a:r>
              <a:rPr lang="ru-RU" sz="2900" dirty="0" err="1"/>
              <a:t>тестологии</a:t>
            </a:r>
            <a:r>
              <a:rPr lang="ru-RU" sz="2900" dirty="0"/>
              <a:t> / Т.М. </a:t>
            </a:r>
            <a:r>
              <a:rPr lang="ru-RU" sz="2900" dirty="0" err="1"/>
              <a:t>Балыхина</a:t>
            </a:r>
            <a:r>
              <a:rPr lang="ru-RU" sz="2900" dirty="0"/>
              <a:t>. – М.: Рус. яз. Курсы, 2006. – 160 с.</a:t>
            </a:r>
          </a:p>
          <a:p>
            <a:r>
              <a:rPr lang="ru-RU" sz="2900" dirty="0"/>
              <a:t>	Елухина, Н.В. Устный контроль при коммуникативно-направленном подходе к обучению иностранным языкам / Н.В. Елухина, Е.А. Жукова // Иностранные языки в школе. – 1998. - №2. – С.14-18</a:t>
            </a:r>
            <a:r>
              <a:rPr lang="ru-RU" sz="2900" dirty="0" smtClean="0"/>
              <a:t>.</a:t>
            </a:r>
          </a:p>
          <a:p>
            <a:r>
              <a:rPr lang="ru-RU" sz="2900" dirty="0"/>
              <a:t>	</a:t>
            </a:r>
            <a:r>
              <a:rPr lang="ru-RU" sz="2900" dirty="0" err="1"/>
              <a:t>Парнюгин</a:t>
            </a:r>
            <a:r>
              <a:rPr lang="ru-RU" sz="2900" dirty="0"/>
              <a:t>, А.С. Контроль в обучении устному иноязычному общению студентов младших курсов языкового вуза (английский язык): </a:t>
            </a:r>
            <a:r>
              <a:rPr lang="ru-RU" sz="2900" dirty="0" err="1"/>
              <a:t>дис</a:t>
            </a:r>
            <a:r>
              <a:rPr lang="ru-RU" sz="2900" dirty="0"/>
              <a:t>. … канд. </a:t>
            </a:r>
            <a:r>
              <a:rPr lang="ru-RU" sz="2900" dirty="0" err="1"/>
              <a:t>пед</a:t>
            </a:r>
            <a:r>
              <a:rPr lang="ru-RU" sz="2900" dirty="0"/>
              <a:t>. наук: 13.00.02 / Александр Сергеевич </a:t>
            </a:r>
            <a:r>
              <a:rPr lang="ru-RU" sz="2900" dirty="0" err="1"/>
              <a:t>Парнюгин</a:t>
            </a:r>
            <a:r>
              <a:rPr lang="ru-RU" sz="2900" dirty="0"/>
              <a:t>;  Томск. </a:t>
            </a:r>
            <a:r>
              <a:rPr lang="ru-RU" sz="2900" dirty="0" err="1"/>
              <a:t>политех</a:t>
            </a:r>
            <a:r>
              <a:rPr lang="ru-RU" sz="2900" dirty="0"/>
              <a:t>. ун-т. - Томск, 2007. – 192 л</a:t>
            </a:r>
            <a:r>
              <a:rPr lang="ru-RU" sz="2900" dirty="0" smtClean="0"/>
              <a:t>.</a:t>
            </a:r>
          </a:p>
          <a:p>
            <a:r>
              <a:rPr lang="ru-RU" sz="2900" dirty="0"/>
              <a:t>	</a:t>
            </a:r>
            <a:r>
              <a:rPr lang="ru-RU" sz="2900" dirty="0" err="1"/>
              <a:t>Цатурова</a:t>
            </a:r>
            <a:r>
              <a:rPr lang="ru-RU" sz="2900" dirty="0"/>
              <a:t>, И.А. Проблема контроля и метода тестов / И.А. </a:t>
            </a:r>
            <a:r>
              <a:rPr lang="ru-RU" sz="2900" dirty="0" err="1"/>
              <a:t>Цатурова</a:t>
            </a:r>
            <a:r>
              <a:rPr lang="ru-RU" sz="2900" dirty="0"/>
              <a:t> // Проблема контроля при обучении иностранным языкам в вузе. – Таганрог, 1972. – </a:t>
            </a:r>
            <a:r>
              <a:rPr lang="ru-RU" sz="2900" dirty="0" err="1"/>
              <a:t>Вып</a:t>
            </a:r>
            <a:r>
              <a:rPr lang="ru-RU" sz="2900" dirty="0"/>
              <a:t>. 1. – С.3-16.</a:t>
            </a:r>
          </a:p>
          <a:p>
            <a:r>
              <a:rPr lang="ru-RU" sz="2900" dirty="0"/>
              <a:t>	</a:t>
            </a:r>
            <a:r>
              <a:rPr lang="ru-RU" sz="2900" dirty="0" err="1"/>
              <a:t>Цатурова</a:t>
            </a:r>
            <a:r>
              <a:rPr lang="ru-RU" sz="2900" dirty="0"/>
              <a:t>, И.А. Многоуровневая система языкового образования в высшей технической школе: </a:t>
            </a:r>
            <a:r>
              <a:rPr lang="ru-RU" sz="2900" dirty="0" err="1"/>
              <a:t>автореф</a:t>
            </a:r>
            <a:r>
              <a:rPr lang="ru-RU" sz="2900" dirty="0"/>
              <a:t>. </a:t>
            </a:r>
            <a:r>
              <a:rPr lang="ru-RU" sz="2900" dirty="0" err="1"/>
              <a:t>дис</a:t>
            </a:r>
            <a:r>
              <a:rPr lang="ru-RU" sz="2900" dirty="0"/>
              <a:t>. … д-ра </a:t>
            </a:r>
            <a:r>
              <a:rPr lang="ru-RU" sz="2900" dirty="0" err="1"/>
              <a:t>пед</a:t>
            </a:r>
            <a:r>
              <a:rPr lang="ru-RU" sz="2900" dirty="0"/>
              <a:t>. наук: 13.00.02 / И.А. </a:t>
            </a:r>
            <a:r>
              <a:rPr lang="ru-RU" sz="2900" dirty="0" err="1"/>
              <a:t>Цатурова</a:t>
            </a:r>
            <a:r>
              <a:rPr lang="ru-RU" sz="2900" dirty="0"/>
              <a:t>; Таганрог. гос. </a:t>
            </a:r>
            <a:r>
              <a:rPr lang="ru-RU" sz="2900" dirty="0" err="1"/>
              <a:t>радиотехн</a:t>
            </a:r>
            <a:r>
              <a:rPr lang="ru-RU" sz="2900" dirty="0"/>
              <a:t>. ун-т. – Таганрог, 1995. – 48 с.</a:t>
            </a:r>
          </a:p>
          <a:p>
            <a:r>
              <a:rPr lang="ru-RU" sz="2900" dirty="0"/>
              <a:t>	</a:t>
            </a:r>
            <a:r>
              <a:rPr lang="ru-RU" sz="2900" dirty="0" err="1"/>
              <a:t>Цатурова</a:t>
            </a:r>
            <a:r>
              <a:rPr lang="ru-RU" sz="2900" dirty="0"/>
              <a:t>, И.А., </a:t>
            </a:r>
            <a:r>
              <a:rPr lang="ru-RU" sz="2900" dirty="0" err="1"/>
              <a:t>Балуян</a:t>
            </a:r>
            <a:r>
              <a:rPr lang="ru-RU" sz="2900" dirty="0"/>
              <a:t> С.Р. Тестирование устной коммуникации: Учебно-методическое пособие / И.А. </a:t>
            </a:r>
            <a:r>
              <a:rPr lang="ru-RU" sz="2900" dirty="0" err="1"/>
              <a:t>Цатурова</a:t>
            </a:r>
            <a:r>
              <a:rPr lang="ru-RU" sz="2900" dirty="0"/>
              <a:t>, С.Р. </a:t>
            </a:r>
            <a:r>
              <a:rPr lang="ru-RU" sz="2900" dirty="0" err="1"/>
              <a:t>Балуян</a:t>
            </a:r>
            <a:r>
              <a:rPr lang="ru-RU" sz="2900" dirty="0"/>
              <a:t>. – М.: </a:t>
            </a:r>
            <a:r>
              <a:rPr lang="ru-RU" sz="2900" dirty="0" err="1"/>
              <a:t>Высш</a:t>
            </a:r>
            <a:r>
              <a:rPr lang="ru-RU" sz="2900" dirty="0"/>
              <a:t>. </a:t>
            </a:r>
            <a:r>
              <a:rPr lang="ru-RU" sz="2900" dirty="0" err="1"/>
              <a:t>шк</a:t>
            </a:r>
            <a:r>
              <a:rPr lang="ru-RU" sz="2900" dirty="0"/>
              <a:t>., 2004. – 127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6507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68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Литература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en-US" dirty="0"/>
              <a:t>	Alderson, J.C. Language Test Construction and Evaluation / J.C. Alderson, C. </a:t>
            </a:r>
            <a:r>
              <a:rPr lang="en-US" dirty="0" err="1"/>
              <a:t>Clapham</a:t>
            </a:r>
            <a:r>
              <a:rPr lang="en-US" dirty="0"/>
              <a:t>, D. Wall. – Cambridge: Cambridge university press, 1995. – 310 p.162.	Douglas, D. Assessing Languages for Specific Purposes / D. Douglas. – Cambridge: Cambridge university press, 2000. – 311 p.</a:t>
            </a:r>
          </a:p>
          <a:p>
            <a:r>
              <a:rPr lang="en-US" dirty="0"/>
              <a:t>	Douglas. D. Three problems in testing language for specific purposes: Authenticity, specificity and inseparability / D. Douglas // Studies in language testing / ed. by C. J. Weir. – Cambridge: Cambridge University Press. – 2001</a:t>
            </a:r>
            <a:r>
              <a:rPr lang="ru-RU" dirty="0"/>
              <a:t>А. – </a:t>
            </a:r>
            <a:r>
              <a:rPr lang="en-US" dirty="0"/>
              <a:t>Vol.11. – Pp.45-52. </a:t>
            </a:r>
          </a:p>
          <a:p>
            <a:r>
              <a:rPr lang="en-US" dirty="0"/>
              <a:t>	Douglas, D. Language for Specific Purposes Assessment Criteria: Where Do They Come From? / D. Douglas // Language Testing. – 2001</a:t>
            </a:r>
            <a:r>
              <a:rPr lang="ru-RU" dirty="0"/>
              <a:t>Б. - </a:t>
            </a:r>
            <a:r>
              <a:rPr lang="en-US" dirty="0"/>
              <a:t>Vol. 18 (2). - P. 171-185. </a:t>
            </a:r>
          </a:p>
          <a:p>
            <a:r>
              <a:rPr lang="en-US" dirty="0"/>
              <a:t>159.	</a:t>
            </a:r>
            <a:r>
              <a:rPr lang="en-US" dirty="0" err="1"/>
              <a:t>Canale</a:t>
            </a:r>
            <a:r>
              <a:rPr lang="en-US" dirty="0"/>
              <a:t>, M. Theoretical bases of communicative approaches to second language teaching and testing [</a:t>
            </a:r>
            <a:r>
              <a:rPr lang="ru-RU" dirty="0"/>
              <a:t>Электронный ресурс] / </a:t>
            </a:r>
            <a:r>
              <a:rPr lang="en-US" dirty="0"/>
              <a:t>M. </a:t>
            </a:r>
            <a:r>
              <a:rPr lang="en-US" dirty="0" err="1"/>
              <a:t>Canale</a:t>
            </a:r>
            <a:r>
              <a:rPr lang="en-US" dirty="0"/>
              <a:t>, M. Swain // Applied Linguistics. – 1980. – Pp.1-47. – </a:t>
            </a:r>
            <a:r>
              <a:rPr lang="ru-RU" dirty="0"/>
              <a:t>Режим доступа: </a:t>
            </a:r>
            <a:r>
              <a:rPr lang="en-US" dirty="0"/>
              <a:t>https://segue.atlas.uiuc.edu, </a:t>
            </a:r>
            <a:r>
              <a:rPr lang="ru-RU" dirty="0"/>
              <a:t>свободный. – </a:t>
            </a:r>
            <a:r>
              <a:rPr lang="ru-RU" dirty="0" err="1"/>
              <a:t>Загл</a:t>
            </a:r>
            <a:r>
              <a:rPr lang="ru-RU" dirty="0"/>
              <a:t>. с </a:t>
            </a:r>
            <a:r>
              <a:rPr lang="ru-RU" dirty="0" smtClean="0"/>
              <a:t>экрана</a:t>
            </a:r>
          </a:p>
          <a:p>
            <a:r>
              <a:rPr lang="en-US" dirty="0"/>
              <a:t>	Fulcher, G. Task Difficulty in Speaking Tests /  G. Fulcher, R.M. Reiter // Language Testing. - 2003. - Vol.20 (3). - Pp.321-344.</a:t>
            </a:r>
          </a:p>
          <a:p>
            <a:r>
              <a:rPr lang="en-US" dirty="0"/>
              <a:t>170.	Fulcher, G.  Effective Rating Scale Development for Speaking Tests: Performance Decision Trees / G. Fulcher, F. Davidson, J. Kemp // Language Testing. - 2011. – Vol. 28 (1). -  Pp. 5-29., first published on April 7, 2010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/>
              <a:t>	O’Sullivan, B. Using observation checklists to validate speaking-test tasks / B. O’Sullivan, C.J. Weir, N. Saville // Language Testing. – 2002. – Vol. 19 (1). – P. 33-56. </a:t>
            </a:r>
          </a:p>
          <a:p>
            <a:r>
              <a:rPr lang="en-US" dirty="0"/>
              <a:t>180.	O’Sullivan, B. Modelling factors affecting oral language test performance: a large scale empirical study / B. O’Sullivan // Studies in language testing / ed. by C. J. Weir. – Cambridge: Cambridge university press. – 2004. – Vol. 18. – Pp.129–142. </a:t>
            </a:r>
          </a:p>
          <a:p>
            <a:r>
              <a:rPr lang="en-US" dirty="0"/>
              <a:t>	O’Sullivan, B. Notes on Assessing Speaking [</a:t>
            </a:r>
            <a:r>
              <a:rPr lang="ru-RU" dirty="0"/>
              <a:t>Электронный ресурс] / </a:t>
            </a:r>
            <a:r>
              <a:rPr lang="en-US" dirty="0"/>
              <a:t>B. O’Sullivan. - 2008. – </a:t>
            </a:r>
            <a:r>
              <a:rPr lang="ru-RU" dirty="0"/>
              <a:t>Режим доступа: </a:t>
            </a:r>
            <a:r>
              <a:rPr lang="en-US" dirty="0"/>
              <a:t>http://www.lrc.cornell.edu/events/past/2008-2009/papers08/osull1.pdf,    </a:t>
            </a:r>
            <a:r>
              <a:rPr lang="ru-RU" dirty="0"/>
              <a:t>свободный. – </a:t>
            </a:r>
            <a:r>
              <a:rPr lang="ru-RU" dirty="0" err="1"/>
              <a:t>Загл</a:t>
            </a:r>
            <a:r>
              <a:rPr lang="ru-RU" dirty="0"/>
              <a:t>. с экрана. 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50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1439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428604"/>
            <a:ext cx="92869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00306"/>
            <a:ext cx="864399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Лингводидактические основы тестирования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 &amp;quot;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4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22&quot;&gt;&lt;property id=&quot;20148&quot; value=&quot;5&quot;/&gt;&lt;property id=&quot;20300&quot; value=&quot;Slide 9&quot;/&gt;&lt;property id=&quot;20307&quot; value=&quot;265&quot;/&gt;&lt;/object&gt;&lt;object type=&quot;3&quot; unique_id=&quot;10067&quot;&gt;&lt;property id=&quot;20148&quot; value=&quot;5&quot;/&gt;&lt;property id=&quot;20300&quot; value=&quot;Slide 10&quot;/&gt;&lt;property id=&quot;20307&quot; value=&quot;266&quot;/&gt;&lt;/object&gt;&lt;object type=&quot;3&quot; unique_id=&quot;10116&quot;&gt;&lt;property id=&quot;20148&quot; value=&quot;5&quot;/&gt;&lt;property id=&quot;20300&quot; value=&quot;Slide 11&quot;/&gt;&lt;property id=&quot;20307&quot; value=&quot;267&quot;/&gt;&lt;/object&gt;&lt;object type=&quot;3&quot; unique_id=&quot;10117&quot;&gt;&lt;property id=&quot;20148&quot; value=&quot;5&quot;/&gt;&lt;property id=&quot;20300&quot; value=&quot;Slide 12&quot;/&gt;&lt;property id=&quot;20307&quot; value=&quot;268&quot;/&gt;&lt;/object&gt;&lt;object type=&quot;3&quot; unique_id=&quot;10118&quot;&gt;&lt;property id=&quot;20148&quot; value=&quot;5&quot;/&gt;&lt;property id=&quot;20300&quot; value=&quot;Slide 13&quot;/&gt;&lt;property id=&quot;20307&quot; value=&quot;269&quot;/&gt;&lt;/object&gt;&lt;object type=&quot;3&quot; unique_id=&quot;10119&quot;&gt;&lt;property id=&quot;20148&quot; value=&quot;5&quot;/&gt;&lt;property id=&quot;20300&quot; value=&quot;Slide 17&quot;/&gt;&lt;property id=&quot;20307&quot; value=&quot;270&quot;/&gt;&lt;/object&gt;&lt;object type=&quot;3&quot; unique_id=&quot;10184&quot;&gt;&lt;property id=&quot;20148&quot; value=&quot;5&quot;/&gt;&lt;property id=&quot;20300&quot; value=&quot;Slide 14&quot;/&gt;&lt;property id=&quot;20307&quot; value=&quot;271&quot;/&gt;&lt;/object&gt;&lt;object type=&quot;3&quot; unique_id=&quot;10185&quot;&gt;&lt;property id=&quot;20148&quot; value=&quot;5&quot;/&gt;&lt;property id=&quot;20300&quot; value=&quot;Slide 15&quot;/&gt;&lt;property id=&quot;20307&quot; value=&quot;272&quot;/&gt;&lt;/object&gt;&lt;object type=&quot;3&quot; unique_id=&quot;10186&quot;&gt;&lt;property id=&quot;20148&quot; value=&quot;5&quot;/&gt;&lt;property id=&quot;20300&quot; value=&quot;Slide 16&quot;/&gt;&lt;property id=&quot;20307&quot; value=&quot;27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662</TotalTime>
  <Words>1677</Words>
  <Application>Microsoft Office PowerPoint</Application>
  <PresentationFormat>Экран (4:3)</PresentationFormat>
  <Paragraphs>156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8" baseType="lpstr">
      <vt:lpstr>MS Mincho</vt:lpstr>
      <vt:lpstr>宋体</vt:lpstr>
      <vt:lpstr>宋体</vt:lpstr>
      <vt:lpstr>Arial</vt:lpstr>
      <vt:lpstr>Calibri</vt:lpstr>
      <vt:lpstr>Georgia</vt:lpstr>
      <vt:lpstr>HG明朝B</vt:lpstr>
      <vt:lpstr>Times New Roman</vt:lpstr>
      <vt:lpstr>Trebuchet MS</vt:lpstr>
      <vt:lpstr>Wingdings 2</vt:lpstr>
      <vt:lpstr>Городская</vt:lpstr>
      <vt:lpstr>Лингводидактические основы тестирования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Лингвистические проекты Совета Европы</vt:lpstr>
      <vt:lpstr>Проект № 12</vt:lpstr>
      <vt:lpstr>Понятие коммуникативной компетенции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Common European Framework of Reference for Languages: Learning, Teaching, Assessment. Council of Europe. Strasbourg,1986, 2001; Общеевропейские компетенции владения иностранным языком (рус. версия) Москва, 2003)</vt:lpstr>
      <vt:lpstr>Презентация PowerPoint</vt:lpstr>
      <vt:lpstr>Презентация PowerPoint</vt:lpstr>
      <vt:lpstr>Презентация PowerPoint</vt:lpstr>
      <vt:lpstr>Оценивание продуктивных навыков</vt:lpstr>
      <vt:lpstr>Презентация PowerPoint</vt:lpstr>
      <vt:lpstr>Бинарная шкала G. Fulcher (Language Testing 2010, p.17)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Лингводидактические основы тестирования</dc:title>
  <dc:creator>irina</dc:creator>
  <cp:lastModifiedBy>ИРИНА</cp:lastModifiedBy>
  <cp:revision>54</cp:revision>
  <dcterms:created xsi:type="dcterms:W3CDTF">2015-02-20T22:28:24Z</dcterms:created>
  <dcterms:modified xsi:type="dcterms:W3CDTF">2016-12-23T15:44:26Z</dcterms:modified>
</cp:coreProperties>
</file>