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4" r:id="rId26"/>
    <p:sldId id="277" r:id="rId27"/>
    <p:sldId id="281" r:id="rId28"/>
    <p:sldId id="283" r:id="rId29"/>
    <p:sldId id="282" r:id="rId30"/>
    <p:sldId id="286" r:id="rId31"/>
    <p:sldId id="285" r:id="rId32"/>
    <p:sldId id="287" r:id="rId33"/>
    <p:sldId id="289" r:id="rId34"/>
    <p:sldId id="290" r:id="rId3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ntrolnaya-rabota.ru/s/teoriya-veroyatnosti/tablica-student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Достоверность экспериментальных данных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Павловская И.Ю., д.ф.н., проф. СПбГУ</a:t>
            </a:r>
          </a:p>
          <a:p>
            <a:r>
              <a:rPr lang="ru-RU" dirty="0" smtClean="0"/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325" y="197346"/>
            <a:ext cx="76866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КРИТЕРИЙ КОРРЕЛЯЦИИ ПИРСОНА</a:t>
            </a:r>
          </a:p>
          <a:p>
            <a:endParaRPr lang="ru-RU" dirty="0"/>
          </a:p>
          <a:p>
            <a:r>
              <a:rPr lang="ru-RU" sz="2400" dirty="0"/>
              <a:t>​Критерий корреляции Пирсона – это метод параметрической статистики, позволяющий определить наличие или отсутствие линейной связи между двумя количественными показателями, а также оценить ее тесноту и статистическую значимость. Другими словами, критерий корреляции Пирсона позволяет определить, есть ли линейная связь между изменениями значений двух переменных. В статистических расчетах и выводах коэффициент корреляции обычно обозначается как </a:t>
            </a:r>
            <a:r>
              <a:rPr lang="ru-RU" sz="2400" dirty="0" err="1"/>
              <a:t>r</a:t>
            </a:r>
            <a:r>
              <a:rPr lang="ru-RU" sz="2400" baseline="-25000" dirty="0" err="1"/>
              <a:t>xy</a:t>
            </a:r>
            <a:r>
              <a:rPr lang="ru-RU" sz="2400" dirty="0"/>
              <a:t> или </a:t>
            </a:r>
            <a:r>
              <a:rPr lang="ru-RU" sz="2400" dirty="0" err="1"/>
              <a:t>R</a:t>
            </a:r>
            <a:r>
              <a:rPr lang="ru-RU" sz="2400" baseline="-25000" dirty="0" err="1"/>
              <a:t>xy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1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lcy; &amp;Pcy;&amp;icy;&amp;rcy;&amp;s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6" y="271461"/>
            <a:ext cx="3826947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750" y="4543423"/>
            <a:ext cx="7158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Критерий корреляции Пирсона был разработан командой британских ученых во главе с </a:t>
            </a:r>
            <a:r>
              <a:rPr lang="ru-RU" b="1" dirty="0"/>
              <a:t>Карлом Пирсоном</a:t>
            </a:r>
            <a:r>
              <a:rPr lang="ru-RU" dirty="0"/>
              <a:t> (1857-1936) в 90-х годах 19-го века, для упрощения анализа </a:t>
            </a:r>
            <a:r>
              <a:rPr lang="ru-RU" dirty="0" smtClean="0"/>
              <a:t>ковариации (</a:t>
            </a:r>
            <a:r>
              <a:rPr lang="en-US" dirty="0" smtClean="0"/>
              <a:t>covariance, ANCOVA)</a:t>
            </a:r>
            <a:r>
              <a:rPr lang="ru-RU" dirty="0" smtClean="0"/>
              <a:t> </a:t>
            </a:r>
            <a:r>
              <a:rPr lang="ru-RU" dirty="0"/>
              <a:t>двух случайных величин. Помимо Карла Пирсона над критерием корреляции Пирсона работали также </a:t>
            </a:r>
            <a:r>
              <a:rPr lang="ru-RU" b="1" dirty="0" err="1"/>
              <a:t>Фрэнсис</a:t>
            </a:r>
            <a:r>
              <a:rPr lang="ru-RU" b="1" dirty="0"/>
              <a:t> </a:t>
            </a:r>
            <a:r>
              <a:rPr lang="ru-RU" b="1" dirty="0" err="1"/>
              <a:t>Эджуорт</a:t>
            </a:r>
            <a:r>
              <a:rPr lang="ru-RU" dirty="0"/>
              <a:t> и </a:t>
            </a:r>
            <a:r>
              <a:rPr lang="ru-RU" b="1" dirty="0"/>
              <a:t>Рафаэль </a:t>
            </a:r>
            <a:r>
              <a:rPr lang="ru-RU" b="1" dirty="0" err="1"/>
              <a:t>Уэлдон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11087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Термин «корреляция» был введен в науку выдающимся анг­лийским естествоиспытателем Френсисом </a:t>
            </a:r>
            <a:r>
              <a:rPr lang="ru-RU" dirty="0" err="1"/>
              <a:t>Гальтоном</a:t>
            </a:r>
            <a:r>
              <a:rPr lang="ru-RU" dirty="0"/>
              <a:t> в 1886 г. Однако точную формулу для подсчета коэффициента корреля­ции разработал его ученик Карл Пирсон.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50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413" y="1702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Критерий корреляции Пирсона позволяет определить, какова теснота (или сила) корреляционной связи между двумя показателями, измеренными в количественной шкале. При помощи дополнительных расчетов можно также определить, насколько статистически значима выявленная связь.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3413" y="1973372"/>
            <a:ext cx="84010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Величина коэффициента линейной корреляции Пирсона не может превышать +1 и быть меньше чем -1. Эти два числа +1 и -1 — являются границами для коэффициента корреляции. Когда при расчете получается величина большая +1 или меньшая -1 — следовательно произошла ошибка в вычислениях.</a:t>
            </a:r>
          </a:p>
          <a:p>
            <a:r>
              <a:rPr lang="ru-RU" dirty="0"/>
              <a:t>Знак коэффициента корреляции очень важен для интерпре­тации полученной связи. Подчеркнем еще раз, что если знак ко­эффициента линейной корреляции — плюс, то связь между кор­релирующими признаками такова, что большей величине одного признака (переменной) соответствует большая величина дру­гого признака (другой переменной). Иными словами, если один показатель (переменная) увеличивается, то соответственно уве­личивается и другой показатель (переменная). Такая зависимость носит название прямо пропорциональной зависимости.</a:t>
            </a:r>
          </a:p>
          <a:p>
            <a:r>
              <a:rPr lang="ru-RU" dirty="0"/>
              <a:t>Если же получен знак минус, то большей величине одного признака соответствует меньшая величина другого. Иначе гово­ря, при наличии знака минус, увеличению одной переменной (признака, значения) соответствует уменьшение другой пере­менной. Такая зависимость носит название обратно пропорцио­нальной 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163588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1863090"/>
            <a:ext cx="87296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общем виде формула для подсчета коэффициента корреля­ции такова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где </a:t>
            </a:r>
            <a:r>
              <a:rPr lang="ru-RU" dirty="0" err="1"/>
              <a:t>х</a:t>
            </a:r>
            <a:r>
              <a:rPr lang="ru-RU" baseline="-25000" dirty="0" err="1"/>
              <a:t>i</a:t>
            </a:r>
            <a:r>
              <a:rPr lang="ru-RU" dirty="0"/>
              <a:t> — значения, принимаемые в выборке X,</a:t>
            </a:r>
          </a:p>
          <a:p>
            <a:endParaRPr lang="ru-RU" dirty="0"/>
          </a:p>
          <a:p>
            <a:r>
              <a:rPr lang="ru-RU" dirty="0" err="1"/>
              <a:t>y</a:t>
            </a:r>
            <a:r>
              <a:rPr lang="ru-RU" baseline="-25000" dirty="0" err="1"/>
              <a:t>i</a:t>
            </a:r>
            <a:r>
              <a:rPr lang="ru-RU" dirty="0"/>
              <a:t> — значения, принимаемые в выборке Y;</a:t>
            </a:r>
          </a:p>
          <a:p>
            <a:endParaRPr lang="ru-RU" dirty="0"/>
          </a:p>
          <a:p>
            <a:r>
              <a:rPr lang="ru-RU" dirty="0"/>
              <a:t>— средняя по X, — средняя по Y.</a:t>
            </a:r>
          </a:p>
          <a:p>
            <a:endParaRPr lang="ru-RU" dirty="0"/>
          </a:p>
          <a:p>
            <a:r>
              <a:rPr lang="ru-RU" dirty="0"/>
              <a:t>Расчет коэффициента корреляции Пирсона предполагает, что переменные Х и У распределены нормально.</a:t>
            </a:r>
          </a:p>
          <a:p>
            <a:endParaRPr lang="ru-RU" dirty="0"/>
          </a:p>
          <a:p>
            <a:r>
              <a:rPr lang="ru-RU" dirty="0"/>
              <a:t>В формуле </a:t>
            </a:r>
            <a:r>
              <a:rPr lang="ru-RU" dirty="0" smtClean="0"/>
              <a:t> величина</a:t>
            </a:r>
            <a:r>
              <a:rPr lang="en-US" dirty="0" smtClean="0"/>
              <a:t> </a:t>
            </a:r>
            <a:r>
              <a:rPr lang="ru-RU" dirty="0" smtClean="0"/>
              <a:t>числителя </a:t>
            </a:r>
            <a:r>
              <a:rPr lang="ru-RU" dirty="0"/>
              <a:t>при делении на n (число значений переменной X или Y</a:t>
            </a:r>
            <a:r>
              <a:rPr lang="ru-RU" dirty="0" smtClean="0"/>
              <a:t>) </a:t>
            </a:r>
            <a:r>
              <a:rPr lang="ru-RU" dirty="0"/>
              <a:t>называется ковариацией. </a:t>
            </a:r>
            <a:r>
              <a:rPr lang="ru-RU" dirty="0" smtClean="0"/>
              <a:t>Формула </a:t>
            </a:r>
            <a:r>
              <a:rPr lang="ru-RU" dirty="0"/>
              <a:t>предполагает также, что при расчете коэффициентов корреля­ции число значений переменной Х равно числу значений переменной Y.</a:t>
            </a:r>
          </a:p>
          <a:p>
            <a:endParaRPr lang="ru-RU" dirty="0"/>
          </a:p>
          <a:p>
            <a:r>
              <a:rPr lang="ru-RU" dirty="0"/>
              <a:t>Число степеней свободы k=n-2.</a:t>
            </a:r>
          </a:p>
        </p:txBody>
      </p:sp>
      <p:pic>
        <p:nvPicPr>
          <p:cNvPr id="2057" name="Picture 9" descr="http://ok-t.ru/studopediaru/baza7/2802241488825.files/image1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87375"/>
            <a:ext cx="3416300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medstatistic.ru/formulas/rPirs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704850"/>
            <a:ext cx="2733675" cy="966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92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Пример 3.10 школьникам были даны тесты на наглядно-образное и вербальное мышление. Измерялось среднее время решения заданий теста в секундах. Исследователя интересует вопрос: существует ли </a:t>
            </a:r>
            <a:r>
              <a:rPr lang="ru-RU" dirty="0" err="1"/>
              <a:t>вза¬имосвязь</a:t>
            </a:r>
            <a:r>
              <a:rPr lang="ru-RU" dirty="0"/>
              <a:t> между временем решения этих задач? Переменная X — обозначает среднее время </a:t>
            </a:r>
            <a:r>
              <a:rPr lang="ru-RU" dirty="0" smtClean="0"/>
              <a:t>решения </a:t>
            </a:r>
            <a:r>
              <a:rPr lang="ru-RU" dirty="0"/>
              <a:t>наглядно-образных, а переменная Y— </a:t>
            </a:r>
            <a:r>
              <a:rPr lang="ru-RU" dirty="0" smtClean="0"/>
              <a:t>среднее </a:t>
            </a:r>
            <a:r>
              <a:rPr lang="ru-RU" dirty="0"/>
              <a:t>время решения вербальных заданий тестов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56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20654"/>
              </p:ext>
            </p:extLst>
          </p:nvPr>
        </p:nvGraphicFramePr>
        <p:xfrm>
          <a:off x="763588" y="1976724"/>
          <a:ext cx="8596312" cy="298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539">
                  <a:extLst>
                    <a:ext uri="{9D8B030D-6E8A-4147-A177-3AD203B41FA5}">
                      <a16:colId xmlns:a16="http://schemas.microsoft.com/office/drawing/2014/main" val="437903120"/>
                    </a:ext>
                  </a:extLst>
                </a:gridCol>
                <a:gridCol w="1074539">
                  <a:extLst>
                    <a:ext uri="{9D8B030D-6E8A-4147-A177-3AD203B41FA5}">
                      <a16:colId xmlns:a16="http://schemas.microsoft.com/office/drawing/2014/main" val="465411573"/>
                    </a:ext>
                  </a:extLst>
                </a:gridCol>
                <a:gridCol w="1074539">
                  <a:extLst>
                    <a:ext uri="{9D8B030D-6E8A-4147-A177-3AD203B41FA5}">
                      <a16:colId xmlns:a16="http://schemas.microsoft.com/office/drawing/2014/main" val="2746999263"/>
                    </a:ext>
                  </a:extLst>
                </a:gridCol>
                <a:gridCol w="1074539">
                  <a:extLst>
                    <a:ext uri="{9D8B030D-6E8A-4147-A177-3AD203B41FA5}">
                      <a16:colId xmlns:a16="http://schemas.microsoft.com/office/drawing/2014/main" val="3952634505"/>
                    </a:ext>
                  </a:extLst>
                </a:gridCol>
                <a:gridCol w="1074539">
                  <a:extLst>
                    <a:ext uri="{9D8B030D-6E8A-4147-A177-3AD203B41FA5}">
                      <a16:colId xmlns:a16="http://schemas.microsoft.com/office/drawing/2014/main" val="3619649068"/>
                    </a:ext>
                  </a:extLst>
                </a:gridCol>
                <a:gridCol w="1074539">
                  <a:extLst>
                    <a:ext uri="{9D8B030D-6E8A-4147-A177-3AD203B41FA5}">
                      <a16:colId xmlns:a16="http://schemas.microsoft.com/office/drawing/2014/main" val="1028248422"/>
                    </a:ext>
                  </a:extLst>
                </a:gridCol>
                <a:gridCol w="1074539">
                  <a:extLst>
                    <a:ext uri="{9D8B030D-6E8A-4147-A177-3AD203B41FA5}">
                      <a16:colId xmlns:a16="http://schemas.microsoft.com/office/drawing/2014/main" val="2101456616"/>
                    </a:ext>
                  </a:extLst>
                </a:gridCol>
                <a:gridCol w="1074539">
                  <a:extLst>
                    <a:ext uri="{9D8B030D-6E8A-4147-A177-3AD203B41FA5}">
                      <a16:colId xmlns:a16="http://schemas.microsoft.com/office/drawing/2014/main" val="1343672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испытуемых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x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y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х</a:t>
                      </a:r>
                      <a:r>
                        <a:rPr lang="ru-RU" sz="1200" baseline="-25000" dirty="0" err="1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-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(х</a:t>
                      </a:r>
                      <a:r>
                        <a:rPr lang="ru-RU" sz="1200" baseline="-250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- )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y</a:t>
                      </a:r>
                      <a:r>
                        <a:rPr lang="ru-RU" sz="1200" baseline="-250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(y</a:t>
                      </a:r>
                      <a:r>
                        <a:rPr lang="ru-RU" sz="1200" baseline="-250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- )</a:t>
                      </a:r>
                      <a:r>
                        <a:rPr lang="ru-RU" sz="1200" baseline="30000">
                          <a:effectLst/>
                        </a:rPr>
                        <a:t>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16168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-16,7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278,89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-7,2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51,84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120,24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74879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-3,7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13,69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-17,2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295,84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63,64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730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-2,7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7,29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-7,2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51,84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19,44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6399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68,89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14,44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31,54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25726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-7,7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59,29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7,84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-21,56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4908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-0,7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46,24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-4,76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0902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10,89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-4,2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17,64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-13,86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3494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10,89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-7,2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51,84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-23,76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9090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68,89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116,64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89,64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5487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8,3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68,89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353,44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156,04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85487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588,1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1007,6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416,6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07041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24,2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93956410"/>
                  </a:ext>
                </a:extLst>
              </a:tr>
            </a:tbl>
          </a:graphicData>
        </a:graphic>
      </p:graphicFrame>
      <p:pic>
        <p:nvPicPr>
          <p:cNvPr id="3" name="Рисунок 7" descr="http://ok-t.ru/studopediaru/baza7/2802241488825.files/image09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76438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8" descr="http://ok-t.ru/studopediaru/baza7/2802241488825.files/image09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76438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http://ok-t.ru/studopediaru/baza7/2802241488825.files/image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76438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0" descr="http://ok-t.ru/studopediaru/baza7/2802241488825.files/image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76438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1" descr="http://ok-t.ru/studopediaru/baza7/2802241488825.files/image1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976438"/>
            <a:ext cx="9906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3588" y="1976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5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k-t.ru/studopediaru/baza7/2802241488825.files/image10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1" y="885826"/>
            <a:ext cx="3729038" cy="10144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62151" y="232886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Рассчитываем эмпирическую величину коэффициента </a:t>
            </a:r>
            <a:r>
              <a:rPr lang="ru-RU" dirty="0" smtClean="0"/>
              <a:t>корреляции </a:t>
            </a:r>
            <a:r>
              <a:rPr lang="ru-RU" dirty="0"/>
              <a:t>по </a:t>
            </a:r>
            <a:r>
              <a:rPr lang="ru-RU" dirty="0" smtClean="0"/>
              <a:t>формуле.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Определяем критические значения для полученного </a:t>
            </a:r>
            <a:r>
              <a:rPr lang="ru-RU" dirty="0" smtClean="0"/>
              <a:t>коэффициента </a:t>
            </a:r>
            <a:r>
              <a:rPr lang="ru-RU" dirty="0"/>
              <a:t>корреляции по таблице </a:t>
            </a:r>
            <a:r>
              <a:rPr lang="ru-RU" dirty="0" smtClean="0"/>
              <a:t>. При </a:t>
            </a:r>
            <a:r>
              <a:rPr lang="ru-RU" dirty="0"/>
              <a:t>нахождении критических значений для вычисленного коэффициента линейной корреляции Пирсона число </a:t>
            </a:r>
            <a:r>
              <a:rPr lang="ru-RU" dirty="0" smtClean="0"/>
              <a:t>степеней </a:t>
            </a:r>
            <a:r>
              <a:rPr lang="ru-RU" dirty="0"/>
              <a:t>свободы рассчитывается как k = n – 2 = 8.</a:t>
            </a:r>
          </a:p>
          <a:p>
            <a:r>
              <a:rPr lang="ru-RU" dirty="0" err="1" smtClean="0"/>
              <a:t>Ккрит</a:t>
            </a:r>
            <a:r>
              <a:rPr lang="ru-RU" dirty="0" smtClean="0"/>
              <a:t>=0,72 </a:t>
            </a:r>
            <a:r>
              <a:rPr lang="ru-RU" dirty="0"/>
              <a:t>&gt; 0,54 , следовательно, гипотеза </a:t>
            </a:r>
            <a:r>
              <a:rPr lang="ru-RU" dirty="0" smtClean="0"/>
              <a:t>Н</a:t>
            </a:r>
            <a:r>
              <a:rPr lang="ru-RU" baseline="-25000" dirty="0" smtClean="0"/>
              <a:t>1</a:t>
            </a:r>
            <a:r>
              <a:rPr lang="ru-RU" dirty="0" smtClean="0"/>
              <a:t> </a:t>
            </a:r>
            <a:r>
              <a:rPr lang="ru-RU" dirty="0"/>
              <a:t>отвергается и </a:t>
            </a:r>
            <a:r>
              <a:rPr lang="ru-RU" dirty="0" smtClean="0"/>
              <a:t>принимается </a:t>
            </a:r>
            <a:r>
              <a:rPr lang="ru-RU" dirty="0"/>
              <a:t>гипотеза </a:t>
            </a:r>
            <a:r>
              <a:rPr lang="ru-RU" dirty="0" smtClean="0"/>
              <a:t>H</a:t>
            </a:r>
            <a:r>
              <a:rPr lang="ru-RU" baseline="-25000" dirty="0" smtClean="0"/>
              <a:t>0</a:t>
            </a:r>
            <a:r>
              <a:rPr lang="ru-RU" dirty="0" smtClean="0"/>
              <a:t>, </a:t>
            </a:r>
            <a:r>
              <a:rPr lang="ru-RU" dirty="0"/>
              <a:t>иными словами, связь между временем решения наглядно-образных и вербальных заданий теста не доказана.</a:t>
            </a:r>
          </a:p>
        </p:txBody>
      </p:sp>
    </p:spTree>
    <p:extLst>
      <p:ext uri="{BB962C8B-B14F-4D97-AF65-F5344CB8AC3E}">
        <p14:creationId xmlns:p14="http://schemas.microsoft.com/office/powerpoint/2010/main" val="284364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a/af/Scatter_diagram_for_quality_characteristic_XXX.svg/630px-Scatter_diagram_for_quality_characteristic_XX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073275"/>
            <a:ext cx="49815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0101" y="342900"/>
            <a:ext cx="8343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графического представления корреляционной связи можно использовать прямоугольную систему координат с осями, которые соответствуют обеим переменным. Каждая пара значений маркируется при помощи определённого символа. Такой график называется диаграммой рассеяния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04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23837"/>
            <a:ext cx="7848600" cy="3295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9312" y="371867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Множество корреляционных полей. Распределения значений ( x , y ) </a:t>
            </a:r>
            <a:r>
              <a:rPr lang="ru-RU" dirty="0" smtClean="0"/>
              <a:t>с </a:t>
            </a:r>
            <a:r>
              <a:rPr lang="ru-RU" dirty="0"/>
              <a:t>соответствующими коэффициентами корреляций для каждого из них. Коэффициент корреляции отражает «зашумлённость» линейной зависимости (верхняя строка), но не описывает наклон линейной зависимости (средняя строка), и совсем не подходит для описания сложных, нелинейных зависимостей (нижняя строка). Для распределения, показанного в центре рисунка, коэффициент корреляции не определен, так как дисперсия y равна нулю.</a:t>
            </a:r>
          </a:p>
        </p:txBody>
      </p:sp>
    </p:spTree>
    <p:extLst>
      <p:ext uri="{BB962C8B-B14F-4D97-AF65-F5344CB8AC3E}">
        <p14:creationId xmlns:p14="http://schemas.microsoft.com/office/powerpoint/2010/main" val="71493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30534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КРИТЕРИЙ ХИ-КВАДРАТ ПИРСОНА</a:t>
            </a:r>
          </a:p>
          <a:p>
            <a:endParaRPr lang="ru-RU" dirty="0"/>
          </a:p>
          <a:p>
            <a:r>
              <a:rPr lang="ru-RU" dirty="0"/>
              <a:t>​Критерий χ2 Пирсона – это непараметрический метод, который позволяет оценить значимость различий между фактическим (выявленным в результате исследования) количеством исходов или качественных характеристик выборки, попадающих в каждую категорию, и теоретическим количеством, которое можно ожидать в изучаемых группах при справедливости нулевой гипотезы. Выражаясь проще, метод позволяет оценить статистическую значимость различий двух или нескольких относительных показателей (частот, долей).</a:t>
            </a:r>
          </a:p>
        </p:txBody>
      </p:sp>
    </p:spTree>
    <p:extLst>
      <p:ext uri="{BB962C8B-B14F-4D97-AF65-F5344CB8AC3E}">
        <p14:creationId xmlns:p14="http://schemas.microsoft.com/office/powerpoint/2010/main" val="408844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788" y="751344"/>
            <a:ext cx="85582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t-КРИТЕРИЙ СТЬЮДЕНТА - МЕТОД ОЦЕНКИ ЗНАЧИМОСТИ РАЗЛИЧИЙ СРЕДНИХ ВЕЛИЧИН</a:t>
            </a:r>
          </a:p>
          <a:p>
            <a:endParaRPr lang="ru-RU" dirty="0"/>
          </a:p>
          <a:p>
            <a:r>
              <a:rPr lang="ru-RU" dirty="0"/>
              <a:t>​t-критерий Стьюдента – общее название для класса методов статистической проверки гипотез (статистических критериев), основанных на распределении Стьюдента. Наиболее частые случаи применения t-критерия связаны с проверкой равенства средних значений в двух выборках.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1. История разработки t-критерия</a:t>
            </a:r>
          </a:p>
          <a:p>
            <a:endParaRPr lang="ru-RU" dirty="0"/>
          </a:p>
          <a:p>
            <a:r>
              <a:rPr lang="ru-RU" dirty="0"/>
              <a:t>Данный критерий был разработан Уильямом </a:t>
            </a:r>
            <a:r>
              <a:rPr lang="ru-RU" dirty="0" err="1"/>
              <a:t>Госсетом</a:t>
            </a:r>
            <a:r>
              <a:rPr lang="ru-RU" dirty="0"/>
              <a:t> для оценки качества пива в компании Гиннесс. В связи с обязательствами перед компанией по неразглашению коммерческой тайны, статья </a:t>
            </a:r>
            <a:r>
              <a:rPr lang="ru-RU" dirty="0" err="1"/>
              <a:t>Госсета</a:t>
            </a:r>
            <a:r>
              <a:rPr lang="ru-RU" dirty="0"/>
              <a:t> вышла в 1908 году в журнале «Биометрика» под псевдонимом «</a:t>
            </a:r>
            <a:r>
              <a:rPr lang="ru-RU" dirty="0" err="1"/>
              <a:t>Student</a:t>
            </a:r>
            <a:r>
              <a:rPr lang="ru-RU" dirty="0"/>
              <a:t>» (Студент).</a:t>
            </a:r>
          </a:p>
        </p:txBody>
      </p:sp>
    </p:spTree>
    <p:extLst>
      <p:ext uri="{BB962C8B-B14F-4D97-AF65-F5344CB8AC3E}">
        <p14:creationId xmlns:p14="http://schemas.microsoft.com/office/powerpoint/2010/main" val="239832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905" y="1028343"/>
            <a:ext cx="8037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мы имеем дело со свойствами живых существ (их анатомическими, биологическими или психическими проявлениями), то эти свойства в своем частотном распределении подчиняются закону нормального распределения. Однако этот закон не распространяется на события, происходящие с живыми существами, поскольку сами события являются следствием внешних факторов, т.е. свойств окружающего физического мира. В этом мире одни события могут возникать одинаково часто, а могут  встречаться с разной вероятностью, и описать данную вероятность довольно сложно.  Можно, например, сказать, что такое природное явление, как дождь наиболее более вероятно в осенний период для нашего региона и наименее вероятно в зимний период, а в весенний и летний период примерно равновероятно.</a:t>
            </a:r>
          </a:p>
        </p:txBody>
      </p:sp>
    </p:spTree>
    <p:extLst>
      <p:ext uri="{BB962C8B-B14F-4D97-AF65-F5344CB8AC3E}">
        <p14:creationId xmlns:p14="http://schemas.microsoft.com/office/powerpoint/2010/main" val="383898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3" y="475436"/>
            <a:ext cx="81574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Сам критерий хи-квадрат обозначается греческой буквой </a:t>
            </a:r>
            <a:r>
              <a:rPr lang="ru-RU" dirty="0" smtClean="0"/>
              <a:t>χ</a:t>
            </a:r>
            <a:r>
              <a:rPr lang="en-US" baseline="30000" dirty="0"/>
              <a:t>2</a:t>
            </a:r>
            <a:r>
              <a:rPr lang="ru-RU" dirty="0" smtClean="0"/>
              <a:t>. </a:t>
            </a:r>
            <a:r>
              <a:rPr lang="ru-RU" dirty="0"/>
              <a:t>Суть критерия заключается в том, что он сравнивает  ожидаемые частоты появления каких-то событий и фактические частоты появления этих событий. Фактические частоты, которые иногда называют наблюдаемые частоты, принято обозначать буквой </a:t>
            </a:r>
            <a:r>
              <a:rPr lang="ru-RU" dirty="0" err="1"/>
              <a:t>fo</a:t>
            </a:r>
            <a:r>
              <a:rPr lang="ru-RU" dirty="0"/>
              <a:t> (поскольку f  — это начальная буква в слове «</a:t>
            </a:r>
            <a:r>
              <a:rPr lang="ru-RU" dirty="0" err="1"/>
              <a:t>frequencies</a:t>
            </a:r>
            <a:r>
              <a:rPr lang="ru-RU" dirty="0"/>
              <a:t>», т. е. частоты, а значок «о» внизу относится к слову  «</a:t>
            </a:r>
            <a:r>
              <a:rPr lang="ru-RU" dirty="0" err="1"/>
              <a:t>observe</a:t>
            </a:r>
            <a:r>
              <a:rPr lang="ru-RU" dirty="0"/>
              <a:t>», что значит «наблюдать»). Ожидаемые частоты обозначаются буквой  </a:t>
            </a:r>
            <a:r>
              <a:rPr lang="ru-RU" dirty="0" err="1"/>
              <a:t>fe</a:t>
            </a:r>
            <a:r>
              <a:rPr lang="ru-RU" dirty="0"/>
              <a:t> (значок «е» внизу относится к слову «</a:t>
            </a:r>
            <a:r>
              <a:rPr lang="ru-RU" dirty="0" err="1"/>
              <a:t>expect</a:t>
            </a:r>
            <a:r>
              <a:rPr lang="ru-RU" dirty="0"/>
              <a:t>», что значит «ожидать»). Формула расчета критерия: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3060759"/>
            <a:ext cx="5943599" cy="24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практике критерий хи-квадрат применяют не только в тех случаях, когда требуется сравнить ожидаемые (прогнозируемые) и фактические (наблюдаемые) частоты каких-то явлений. Его применение возможно и для сравнения результатов двух групп испытуемых, если  данные одной группы рассматривать в качестве ожидаемых результатов, а данные другой группы  принять за фактически наблюдаемые результаты! Поскольку критерий хи-квадрат не требует наличия нормального распределения частот в выборке данных (преобладания средних значений), то он применим для анализа любых частотных распределений. Рассмотрим пример подобного рода, где требуется сравнить  результаты  двух групп испытуемых, при этом сделаем расчеты критерия с помощью компьютерной программы SPSS.</a:t>
            </a:r>
          </a:p>
        </p:txBody>
      </p:sp>
    </p:spTree>
    <p:extLst>
      <p:ext uri="{BB962C8B-B14F-4D97-AF65-F5344CB8AC3E}">
        <p14:creationId xmlns:p14="http://schemas.microsoft.com/office/powerpoint/2010/main" val="210217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Предположим, у нас имеются результаты контрольных работ двух групп учащихся. Ученики из класса «А» писали контрольную работу первыми и дали определенные результаты. Затем контрольную работу предстояло писать ученикам из класса «Б». Учителя вполне могли рассматривать результаты работы, полученные в классе «А»,  в качестве потенциально ожидаемых и для другого класса – «Б». Но класс «Б» показал несколько иные результаты. Встал вопрос: можно ли признать, что результаты класса «Б» существенно отличаются от результатов класса «</a:t>
            </a:r>
            <a:r>
              <a:rPr lang="ru-RU" dirty="0" err="1"/>
              <a:t>А»?Для</a:t>
            </a:r>
            <a:r>
              <a:rPr lang="ru-RU" dirty="0"/>
              <a:t> ответа на вопрос мы можем воспользоваться критерием хи-квадрат. Для начала возьмем  сводную таблицу результатов контрольной работы, которую вам раздали. В каждом классе было по 35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62302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57" y="0"/>
            <a:ext cx="9432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Оценки за работу 	</a:t>
            </a:r>
            <a:r>
              <a:rPr lang="ru-RU" sz="2800" dirty="0" smtClean="0"/>
              <a:t>в </a:t>
            </a:r>
            <a:r>
              <a:rPr lang="ru-RU" sz="2800" dirty="0"/>
              <a:t>классе «Б» (</a:t>
            </a:r>
            <a:r>
              <a:rPr lang="ru-RU" sz="2800" dirty="0" err="1"/>
              <a:t>fo</a:t>
            </a:r>
            <a:r>
              <a:rPr lang="ru-RU" sz="2800" dirty="0"/>
              <a:t> – наблюдаемые частоты) 	</a:t>
            </a:r>
            <a:r>
              <a:rPr lang="ru-RU" sz="2800" dirty="0" smtClean="0"/>
              <a:t>в </a:t>
            </a:r>
            <a:r>
              <a:rPr lang="ru-RU" sz="2800" dirty="0"/>
              <a:t>классе «А» (</a:t>
            </a:r>
            <a:r>
              <a:rPr lang="ru-RU" sz="2800" dirty="0" err="1"/>
              <a:t>fe</a:t>
            </a:r>
            <a:r>
              <a:rPr lang="ru-RU" sz="2800" dirty="0"/>
              <a:t>– ожидаемые частоты</a:t>
            </a:r>
            <a:r>
              <a:rPr lang="ru-RU" sz="2800" dirty="0" smtClean="0"/>
              <a:t>)</a:t>
            </a:r>
          </a:p>
          <a:p>
            <a:endParaRPr lang="ru-RU" sz="2800" dirty="0" smtClean="0"/>
          </a:p>
          <a:p>
            <a:r>
              <a:rPr lang="ru-RU" sz="2800" dirty="0" smtClean="0"/>
              <a:t>      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71787"/>
              </p:ext>
            </p:extLst>
          </p:nvPr>
        </p:nvGraphicFramePr>
        <p:xfrm>
          <a:off x="818148" y="2199880"/>
          <a:ext cx="8082589" cy="3413760"/>
        </p:xfrm>
        <a:graphic>
          <a:graphicData uri="http://schemas.openxmlformats.org/drawingml/2006/table">
            <a:tbl>
              <a:tblPr/>
              <a:tblGrid>
                <a:gridCol w="2177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Оценки за работу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 </a:t>
                      </a:r>
                      <a:r>
                        <a:rPr lang="ru-RU" sz="2800" dirty="0"/>
                        <a:t>классе «Б» (</a:t>
                      </a:r>
                      <a:r>
                        <a:rPr lang="ru-RU" sz="2800" dirty="0" err="1" smtClean="0"/>
                        <a:t>f</a:t>
                      </a:r>
                      <a:r>
                        <a:rPr lang="ru-RU" sz="2800" baseline="-25000" dirty="0" err="1" smtClean="0"/>
                        <a:t>o</a:t>
                      </a:r>
                      <a:r>
                        <a:rPr lang="ru-RU" sz="2800" baseline="-25000" dirty="0" smtClean="0"/>
                        <a:t> 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/>
                        <a:t>– наблюдаемые частоты)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 </a:t>
                      </a:r>
                      <a:r>
                        <a:rPr lang="ru-RU" sz="2800" dirty="0"/>
                        <a:t>классе «А» (</a:t>
                      </a:r>
                      <a:r>
                        <a:rPr lang="ru-RU" sz="2800" dirty="0" err="1"/>
                        <a:t>f</a:t>
                      </a:r>
                      <a:r>
                        <a:rPr lang="ru-RU" sz="2800" baseline="-25000" dirty="0" err="1"/>
                        <a:t>e</a:t>
                      </a:r>
                      <a:r>
                        <a:rPr lang="ru-RU" sz="2800" dirty="0"/>
                        <a:t>– ожидаемые частоты)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«1»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«2»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«3»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«4»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dirty="0"/>
                        <a:t>«5»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25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/>
              <a:t>расчетах хи-критерия в статистических пакетах требуется, чтобы количество наблюдаемых частот составляло применительно к отдельному объекту (коду) не менее 5-ти случаев! Иначе программа SPSS не производит расчет данного критерия, поскольку количество наблюдений слишком мало (о чем выдается сообщение при открытии результирующего окна «</a:t>
            </a:r>
            <a:r>
              <a:rPr lang="ru-RU" dirty="0" err="1"/>
              <a:t>OutPut</a:t>
            </a:r>
            <a:r>
              <a:rPr lang="ru-RU" dirty="0"/>
              <a:t>»).</a:t>
            </a:r>
          </a:p>
          <a:p>
            <a:endParaRPr lang="ru-RU" dirty="0"/>
          </a:p>
          <a:p>
            <a:r>
              <a:rPr lang="ru-RU" dirty="0"/>
              <a:t>Еще одно важное замечание касается общего количества частот во второй группе данных. Оно должно  в сумме соответствовать общему количеству случаев наблюдений, зарегистрированных в первой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3073928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075" y="495358"/>
            <a:ext cx="92883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данном примере событием выступает  оценка, выставленная за контрольную работу, т.е. оценки от 1-го до 5-ти баллов. Но число степеней свободы будет не пять, а на единицу меньше, следовательно, оно равно 4. Это число потребуется вам, если вы захотите посмотреть критическое значение данного (χ2крит) в статистической таблице, чтобы оценить, больше оно или меньше полученного при расчетах χ</a:t>
            </a:r>
            <a:r>
              <a:rPr lang="ru-RU" sz="2400" baseline="30000" dirty="0"/>
              <a:t>2</a:t>
            </a:r>
            <a:r>
              <a:rPr lang="ru-RU" sz="2400" baseline="-25000" dirty="0"/>
              <a:t>эксп</a:t>
            </a:r>
            <a:r>
              <a:rPr lang="ru-RU" sz="2400" dirty="0"/>
              <a:t> (на экране). Если рассчитанное нами экспериментальное значение превышает критическое, то можно сделать вывод о достоверности различий фактических и ожидаемых частот  или просто о различии двух групп результатов.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6190" y="36346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3299" y="5049070"/>
            <a:ext cx="2770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/>
              <a:t>χ</a:t>
            </a:r>
            <a:r>
              <a:rPr lang="el-GR" sz="3600" baseline="30000" dirty="0"/>
              <a:t>2</a:t>
            </a:r>
            <a:r>
              <a:rPr lang="ru-RU" sz="3600" baseline="-25000" dirty="0" err="1"/>
              <a:t>эксп</a:t>
            </a:r>
            <a:r>
              <a:rPr lang="ru-RU" sz="3600" dirty="0"/>
              <a:t>  = 4,43</a:t>
            </a:r>
          </a:p>
        </p:txBody>
      </p:sp>
    </p:spTree>
    <p:extLst>
      <p:ext uri="{BB962C8B-B14F-4D97-AF65-F5344CB8AC3E}">
        <p14:creationId xmlns:p14="http://schemas.microsoft.com/office/powerpoint/2010/main" val="2173897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219075"/>
            <a:ext cx="8292515" cy="71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4" y="45616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Чтобы определить, являются ли различия в частотах фактических и ожидаемых достоверными, нужно сравнить значение χ2эксп с критическим значением этого критерия — χ2крит по соответствующей таблице.</a:t>
            </a:r>
          </a:p>
          <a:p>
            <a:r>
              <a:rPr lang="ru-RU" sz="2400" dirty="0"/>
              <a:t>Таблица</a:t>
            </a:r>
          </a:p>
          <a:p>
            <a:endParaRPr lang="ru-RU" sz="2400" dirty="0"/>
          </a:p>
          <a:p>
            <a:r>
              <a:rPr lang="ru-RU" sz="2400" dirty="0" smtClean="0"/>
              <a:t>Обратите </a:t>
            </a:r>
            <a:r>
              <a:rPr lang="ru-RU" sz="2400" dirty="0"/>
              <a:t>внимание, что для выбора критического значения вам придется выбрать какую-то конкретную строку. Строки означают различное число степеней свободы – показатель К. Вы помните, что, что он определяется как количество статистических объектов  за минусом единицы: К= N -1. В роли статистических объектов могут выступать сами испытуемые, но не только они. В данном </a:t>
            </a:r>
            <a:r>
              <a:rPr lang="ru-RU" sz="2400" dirty="0" smtClean="0"/>
              <a:t>примере </a:t>
            </a:r>
            <a:r>
              <a:rPr lang="ru-RU" sz="2400" dirty="0"/>
              <a:t>в роли изучаемых объектов выступают </a:t>
            </a:r>
            <a:r>
              <a:rPr lang="ru-RU" sz="2400" dirty="0" smtClean="0"/>
              <a:t>пять оценок </a:t>
            </a:r>
            <a:r>
              <a:rPr lang="ru-RU" sz="2400" dirty="0"/>
              <a:t>число степеней свободы будет на 1 меньше, значит, </a:t>
            </a:r>
            <a:r>
              <a:rPr lang="ru-RU" sz="2400" dirty="0" smtClean="0"/>
              <a:t>К=4.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92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095" y="6749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Однако, как мы отмечали ранее, вывод о достоверности возможно сделать и не прибегая к таблице, а основании показателя уровня значимости (</a:t>
            </a:r>
            <a:r>
              <a:rPr lang="ru-RU" dirty="0" err="1"/>
              <a:t>sig</a:t>
            </a:r>
            <a:r>
              <a:rPr lang="ru-RU" dirty="0"/>
              <a:t>): он должен быть меньше 0,05. Мы получили после расчетов такие показатели: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χ2эксп  = 4,43, </a:t>
            </a:r>
            <a:r>
              <a:rPr lang="ru-RU" dirty="0" err="1"/>
              <a:t>sig</a:t>
            </a:r>
            <a:r>
              <a:rPr lang="ru-RU" dirty="0"/>
              <a:t>= 0,35</a:t>
            </a:r>
          </a:p>
          <a:p>
            <a:endParaRPr lang="ru-RU" dirty="0"/>
          </a:p>
          <a:p>
            <a:r>
              <a:rPr lang="ru-RU" dirty="0"/>
              <a:t>Это дает нам право утверждать, что различия между результатами контрольной работы в классе «Б» и в классе «А» носят  недостоверный характер (ошибочность вывода о достоверных различиях составляет 35%)</a:t>
            </a:r>
          </a:p>
        </p:txBody>
      </p:sp>
    </p:spTree>
    <p:extLst>
      <p:ext uri="{BB962C8B-B14F-4D97-AF65-F5344CB8AC3E}">
        <p14:creationId xmlns:p14="http://schemas.microsoft.com/office/powerpoint/2010/main" val="304246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ильям Госс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4" y="271462"/>
            <a:ext cx="5100636" cy="65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07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730" y="-2882779"/>
            <a:ext cx="16647619" cy="1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9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14" t="12074" r="5694"/>
          <a:stretch/>
        </p:blipFill>
        <p:spPr>
          <a:xfrm>
            <a:off x="-121919" y="-2377439"/>
            <a:ext cx="14732000" cy="106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6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6944" r="-1077"/>
          <a:stretch/>
        </p:blipFill>
        <p:spPr>
          <a:xfrm>
            <a:off x="-5827791" y="0"/>
            <a:ext cx="24412570" cy="14249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9828" r="1347"/>
          <a:stretch/>
        </p:blipFill>
        <p:spPr>
          <a:xfrm>
            <a:off x="-5827791" y="6833937"/>
            <a:ext cx="23827033" cy="132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83" y="130229"/>
            <a:ext cx="5942033" cy="65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Горина Ольга Григорьевна</a:t>
            </a:r>
          </a:p>
          <a:p>
            <a:endParaRPr lang="ru-RU" dirty="0"/>
          </a:p>
          <a:p>
            <a:r>
              <a:rPr lang="ru-RU" dirty="0"/>
              <a:t>Использование технологий корпусной лингвистики </a:t>
            </a:r>
          </a:p>
          <a:p>
            <a:r>
              <a:rPr lang="ru-RU" dirty="0"/>
              <a:t>для развития лексических навыков </a:t>
            </a:r>
          </a:p>
          <a:p>
            <a:r>
              <a:rPr lang="ru-RU" dirty="0"/>
              <a:t>студентов-</a:t>
            </a:r>
            <a:r>
              <a:rPr lang="ru-RU" dirty="0" err="1"/>
              <a:t>регионоведов</a:t>
            </a:r>
            <a:r>
              <a:rPr lang="ru-RU" dirty="0"/>
              <a:t> </a:t>
            </a:r>
          </a:p>
          <a:p>
            <a:r>
              <a:rPr lang="ru-RU" dirty="0"/>
              <a:t>в профессионально-ориентированном общении</a:t>
            </a:r>
          </a:p>
          <a:p>
            <a:r>
              <a:rPr lang="ru-RU" dirty="0"/>
              <a:t>на английском языке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37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1" y="2445128"/>
            <a:ext cx="81887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Как рассчитать t-критерий Стьюдента?</a:t>
            </a:r>
          </a:p>
          <a:p>
            <a:endParaRPr lang="ru-RU" dirty="0"/>
          </a:p>
          <a:p>
            <a:r>
              <a:rPr lang="ru-RU" dirty="0"/>
              <a:t>Для сравнения средних величин t-критерий Стьюдента рассчитывается по следующей формуле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/>
              <a:t>М1 - средняя арифметическая первой сравниваемой совокупности (группы), М2 - средняя арифметическая второй сравниваемой совокупности (группы), m1 - средняя ошибка первой средней арифметической, m2 - средняя ошибка второй средней арифметической.</a:t>
            </a:r>
          </a:p>
        </p:txBody>
      </p:sp>
      <p:pic>
        <p:nvPicPr>
          <p:cNvPr id="3078" name="Picture 6" descr="http://medstatistic.ru/theory/formula_stud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380999"/>
            <a:ext cx="2603495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7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538" y="1443841"/>
            <a:ext cx="8272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интерпретировать значение t-критерия Стьюдента?</a:t>
            </a:r>
          </a:p>
          <a:p>
            <a:endParaRPr lang="ru-RU" dirty="0"/>
          </a:p>
          <a:p>
            <a:r>
              <a:rPr lang="ru-RU" dirty="0"/>
              <a:t>Полученное значение t-критерия Стьюдента необходимо правильно интерпретировать. Для этого нам необходимо знать количество исследуемых в каждой группе (n1 и n2). Находим число степеней свободы f по следующей формуле:</a:t>
            </a:r>
          </a:p>
          <a:p>
            <a:r>
              <a:rPr lang="ru-RU" dirty="0"/>
              <a:t>f = (n1 + n2) - 2</a:t>
            </a:r>
          </a:p>
          <a:p>
            <a:endParaRPr lang="ru-RU" dirty="0"/>
          </a:p>
          <a:p>
            <a:r>
              <a:rPr lang="ru-RU" dirty="0"/>
              <a:t>После этого определяем критическое значение t-критерия Стьюдента для требуемого уровня значимости (например, p=0,05) и при данном числе степеней свободы f по таблице</a:t>
            </a:r>
          </a:p>
        </p:txBody>
      </p:sp>
    </p:spTree>
    <p:extLst>
      <p:ext uri="{BB962C8B-B14F-4D97-AF65-F5344CB8AC3E}">
        <p14:creationId xmlns:p14="http://schemas.microsoft.com/office/powerpoint/2010/main" val="19903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38" y="1371600"/>
            <a:ext cx="79295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интерпретировать значение t-критерия Стьюдента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Полученное значение t-критерия Стьюдента необходимо правильно интерпретировать. Для этого нам необходимо знать количество исследуемых в каждой группе (</a:t>
            </a:r>
            <a:r>
              <a:rPr lang="ru-RU" dirty="0" smtClean="0"/>
              <a:t>n1 </a:t>
            </a:r>
            <a:r>
              <a:rPr lang="ru-RU" dirty="0"/>
              <a:t>и n2). Находим число степеней свободы f по следующей формуле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f = (n1 + n2) - 2</a:t>
            </a:r>
          </a:p>
          <a:p>
            <a:r>
              <a:rPr lang="ru-RU" dirty="0"/>
              <a:t>После этого определяем критическое значение t-критерия Стьюдента для требуемого уровня значимости (например, p=0,05) и при данном числе степеней свободы f по таблице</a:t>
            </a:r>
          </a:p>
        </p:txBody>
      </p:sp>
    </p:spTree>
    <p:extLst>
      <p:ext uri="{BB962C8B-B14F-4D97-AF65-F5344CB8AC3E}">
        <p14:creationId xmlns:p14="http://schemas.microsoft.com/office/powerpoint/2010/main" val="312233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62563"/>
              </p:ext>
            </p:extLst>
          </p:nvPr>
        </p:nvGraphicFramePr>
        <p:xfrm>
          <a:off x="2928938" y="585791"/>
          <a:ext cx="4144182" cy="6272211"/>
        </p:xfrm>
        <a:graphic>
          <a:graphicData uri="http://schemas.openxmlformats.org/drawingml/2006/table">
            <a:tbl>
              <a:tblPr/>
              <a:tblGrid>
                <a:gridCol w="2072091">
                  <a:extLst>
                    <a:ext uri="{9D8B030D-6E8A-4147-A177-3AD203B41FA5}">
                      <a16:colId xmlns:a16="http://schemas.microsoft.com/office/drawing/2014/main" val="3120242622"/>
                    </a:ext>
                  </a:extLst>
                </a:gridCol>
                <a:gridCol w="2072091">
                  <a:extLst>
                    <a:ext uri="{9D8B030D-6E8A-4147-A177-3AD203B41FA5}">
                      <a16:colId xmlns:a16="http://schemas.microsoft.com/office/drawing/2014/main" val="4170724947"/>
                    </a:ext>
                  </a:extLst>
                </a:gridCol>
              </a:tblGrid>
              <a:tr h="505871">
                <a:tc>
                  <a:txBody>
                    <a:bodyPr/>
                    <a:lstStyle/>
                    <a:p>
                      <a:r>
                        <a:rPr lang="ru-RU" sz="900" dirty="0"/>
                        <a:t>Число степеней свободы, </a:t>
                      </a:r>
                      <a:r>
                        <a:rPr lang="en-US" sz="900" dirty="0"/>
                        <a:t>f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Значение t-критерия Стьюдента при p=0.05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688073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12.706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60384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2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4.303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99970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3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3.182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60841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4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2.776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401022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5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2.571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023688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6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2.447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72620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7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2.365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450603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8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2.306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705900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9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2.262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00438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10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2.228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465450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11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2.201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142269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12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2.179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825777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13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2.160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527974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14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2.145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464320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15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2.131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06373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16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2.120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137945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17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2.110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0046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18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2.101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713047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19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2.093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835803"/>
                  </a:ext>
                </a:extLst>
              </a:tr>
              <a:tr h="288317">
                <a:tc>
                  <a:txBody>
                    <a:bodyPr/>
                    <a:lstStyle/>
                    <a:p>
                      <a:r>
                        <a:rPr lang="ru-RU" sz="900"/>
                        <a:t>20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2.086</a:t>
                      </a:r>
                    </a:p>
                  </a:txBody>
                  <a:tcPr marL="44614" marR="44614" marT="22307" marB="223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38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87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18644"/>
              </p:ext>
            </p:extLst>
          </p:nvPr>
        </p:nvGraphicFramePr>
        <p:xfrm>
          <a:off x="1943100" y="400047"/>
          <a:ext cx="4605744" cy="6457952"/>
        </p:xfrm>
        <a:graphic>
          <a:graphicData uri="http://schemas.openxmlformats.org/drawingml/2006/table">
            <a:tbl>
              <a:tblPr/>
              <a:tblGrid>
                <a:gridCol w="2302872">
                  <a:extLst>
                    <a:ext uri="{9D8B030D-6E8A-4147-A177-3AD203B41FA5}">
                      <a16:colId xmlns:a16="http://schemas.microsoft.com/office/drawing/2014/main" val="1832654949"/>
                    </a:ext>
                  </a:extLst>
                </a:gridCol>
                <a:gridCol w="2302872">
                  <a:extLst>
                    <a:ext uri="{9D8B030D-6E8A-4147-A177-3AD203B41FA5}">
                      <a16:colId xmlns:a16="http://schemas.microsoft.com/office/drawing/2014/main" val="4276965298"/>
                    </a:ext>
                  </a:extLst>
                </a:gridCol>
              </a:tblGrid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40-41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2.021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869048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42-43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2.018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723947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44-45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2.015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537864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46-47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2.013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608921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48-49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2.011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128260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50-51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2.009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35807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52-53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2.007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59341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54-55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2.005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143796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56-57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2.003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440138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58-59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2.002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78591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60-61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2.000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970256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62-63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812439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64-65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1.998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43001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66-67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538317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68-69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910373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70-71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1.994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70073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72-73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050268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74-75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695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76-77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1.992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424045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78-79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1.991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067680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80-89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1.990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442765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90-99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1.987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968076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100-119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1.984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101423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120-139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1.980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872073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140-159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1.977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02229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160-179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1.975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750908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180-199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1.973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252243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200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/>
                        <a:t>1.972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827418"/>
                  </a:ext>
                </a:extLst>
              </a:tr>
              <a:tr h="222688">
                <a:tc>
                  <a:txBody>
                    <a:bodyPr/>
                    <a:lstStyle/>
                    <a:p>
                      <a:r>
                        <a:rPr lang="ru-RU" sz="700"/>
                        <a:t>∞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/>
                        <a:t>1.960</a:t>
                      </a:r>
                    </a:p>
                  </a:txBody>
                  <a:tcPr marL="33461" marR="33461" marT="16730" marB="16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43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27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https://www.kontrolnaya-rabota.ru/s/teoriya-veroyatnosti/tablica-studenta</a:t>
            </a:r>
            <a:r>
              <a:rPr lang="en-US" dirty="0" smtClean="0">
                <a:hlinkClick r:id="rId2"/>
              </a:rPr>
              <a:t>/</a:t>
            </a:r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212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2168</Words>
  <Application>Microsoft Office PowerPoint</Application>
  <PresentationFormat>Широкоэкранный</PresentationFormat>
  <Paragraphs>281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Wingdings 3</vt:lpstr>
      <vt:lpstr>Аспект</vt:lpstr>
      <vt:lpstr>Достоверность экспериментальных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Достоверность экспериментальных данных</dc:title>
  <dc:creator>ИРИНА</dc:creator>
  <cp:lastModifiedBy>ИРИНА</cp:lastModifiedBy>
  <cp:revision>24</cp:revision>
  <cp:lastPrinted>2016-12-09T19:37:52Z</cp:lastPrinted>
  <dcterms:created xsi:type="dcterms:W3CDTF">2016-10-23T21:20:54Z</dcterms:created>
  <dcterms:modified xsi:type="dcterms:W3CDTF">2016-12-11T15:31:07Z</dcterms:modified>
</cp:coreProperties>
</file>